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bin" panose="020B0604020202020204" charset="0"/>
      <p:regular r:id="rId13"/>
    </p:embeddedFont>
    <p:embeddedFont>
      <p:font typeface="Unbounde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8" d="100"/>
          <a:sy n="58" d="100"/>
        </p:scale>
        <p:origin x="75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9303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690563"/>
            <a:ext cx="7468553" cy="3886200"/>
          </a:xfrm>
          <a:prstGeom prst="rect">
            <a:avLst/>
          </a:prstGeom>
          <a:noFill/>
          <a:ln/>
        </p:spPr>
        <p:txBody>
          <a:bodyPr wrap="square" lIns="0" tIns="0" rIns="0" bIns="0" rtlCol="0" anchor="t"/>
          <a:lstStyle/>
          <a:p>
            <a:pPr marL="0" indent="0">
              <a:lnSpc>
                <a:spcPts val="7650"/>
              </a:lnSpc>
              <a:buNone/>
            </a:pPr>
            <a:r>
              <a:rPr lang="en-US" sz="6100" dirty="0">
                <a:solidFill>
                  <a:srgbClr val="FFFFFF"/>
                </a:solidFill>
                <a:latin typeface="Unbounded" pitchFamily="34" charset="0"/>
                <a:ea typeface="Unbounded" pitchFamily="34" charset="-122"/>
                <a:cs typeface="Unbounded" pitchFamily="34" charset="-120"/>
              </a:rPr>
              <a:t>Pharmaceutical Sales Prediction Across Multiple Stores</a:t>
            </a:r>
            <a:endParaRPr lang="en-US" sz="6100" dirty="0"/>
          </a:p>
        </p:txBody>
      </p:sp>
      <p:sp>
        <p:nvSpPr>
          <p:cNvPr id="4" name="Text 1"/>
          <p:cNvSpPr/>
          <p:nvPr/>
        </p:nvSpPr>
        <p:spPr>
          <a:xfrm>
            <a:off x="6324124" y="4935736"/>
            <a:ext cx="7468553" cy="1915120"/>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Predicting pharmaceutical sales across multiple stores is essential for optimizing inventory, allocating resources, and making informed business decisions. Accurately forecasting sales helps pharmaceutical companies meet customer demand and ensure the availability of essential medications.</a:t>
            </a:r>
            <a:endParaRPr lang="en-US" sz="1850" dirty="0"/>
          </a:p>
        </p:txBody>
      </p:sp>
      <p:sp>
        <p:nvSpPr>
          <p:cNvPr id="5" name="Shape 2"/>
          <p:cNvSpPr/>
          <p:nvPr/>
        </p:nvSpPr>
        <p:spPr>
          <a:xfrm>
            <a:off x="6324124" y="7137916"/>
            <a:ext cx="382905" cy="382905"/>
          </a:xfrm>
          <a:prstGeom prst="roundRect">
            <a:avLst>
              <a:gd name="adj" fmla="val 23878209"/>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331744" y="7145536"/>
            <a:ext cx="367665" cy="367665"/>
          </a:xfrm>
          <a:prstGeom prst="rect">
            <a:avLst/>
          </a:prstGeom>
        </p:spPr>
      </p:pic>
      <p:sp>
        <p:nvSpPr>
          <p:cNvPr id="7" name="Text 3"/>
          <p:cNvSpPr/>
          <p:nvPr/>
        </p:nvSpPr>
        <p:spPr>
          <a:xfrm>
            <a:off x="6826687" y="7120057"/>
            <a:ext cx="1708785" cy="418862"/>
          </a:xfrm>
          <a:prstGeom prst="rect">
            <a:avLst/>
          </a:prstGeom>
          <a:noFill/>
          <a:ln/>
        </p:spPr>
        <p:txBody>
          <a:bodyPr wrap="none" lIns="0" tIns="0" rIns="0" bIns="0" rtlCol="0" anchor="t"/>
          <a:lstStyle/>
          <a:p>
            <a:pPr marL="0" indent="0" algn="l">
              <a:lnSpc>
                <a:spcPts val="3250"/>
              </a:lnSpc>
              <a:buNone/>
            </a:pPr>
            <a:r>
              <a:rPr lang="en-US" sz="2350" b="1" dirty="0">
                <a:solidFill>
                  <a:srgbClr val="CAD6DE"/>
                </a:solidFill>
                <a:latin typeface="Cabin Bold" pitchFamily="34" charset="0"/>
                <a:ea typeface="Cabin Bold" pitchFamily="34" charset="-122"/>
                <a:cs typeface="Cabin Bold" pitchFamily="34" charset="-120"/>
              </a:rPr>
              <a:t>by vicky saini</a:t>
            </a:r>
            <a:endParaRPr lang="en-US" sz="2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273737"/>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Conclusion and future considerations</a:t>
            </a:r>
            <a:endParaRPr lang="en-US" sz="4400" dirty="0"/>
          </a:p>
        </p:txBody>
      </p:sp>
      <p:sp>
        <p:nvSpPr>
          <p:cNvPr id="4" name="Text 1"/>
          <p:cNvSpPr/>
          <p:nvPr/>
        </p:nvSpPr>
        <p:spPr>
          <a:xfrm>
            <a:off x="837724" y="4040743"/>
            <a:ext cx="7468553" cy="1915120"/>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Accurate pharmaceutical sales prediction is crucial for optimizing operations and making informed decisions in the industry. Continuously improving data quality, exploring advanced forecasting techniques, and leveraging data visualization tools are key to enhancing predictions and driving business success.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28161"/>
          </a:xfrm>
          <a:prstGeom prst="rect">
            <a:avLst/>
          </a:prstGeom>
        </p:spPr>
      </p:pic>
      <p:sp>
        <p:nvSpPr>
          <p:cNvPr id="3" name="Text 0"/>
          <p:cNvSpPr/>
          <p:nvPr/>
        </p:nvSpPr>
        <p:spPr>
          <a:xfrm>
            <a:off x="679847" y="2962275"/>
            <a:ext cx="13270706" cy="1142524"/>
          </a:xfrm>
          <a:prstGeom prst="rect">
            <a:avLst/>
          </a:prstGeom>
          <a:noFill/>
          <a:ln/>
        </p:spPr>
        <p:txBody>
          <a:bodyPr wrap="square" lIns="0" tIns="0" rIns="0" bIns="0" rtlCol="0" anchor="t"/>
          <a:lstStyle/>
          <a:p>
            <a:pPr marL="0" indent="0">
              <a:lnSpc>
                <a:spcPts val="4450"/>
              </a:lnSpc>
              <a:buNone/>
            </a:pPr>
            <a:r>
              <a:rPr lang="en-US" sz="3550" dirty="0">
                <a:solidFill>
                  <a:srgbClr val="FFFFFF"/>
                </a:solidFill>
                <a:latin typeface="Unbounded" pitchFamily="34" charset="0"/>
                <a:ea typeface="Unbounded" pitchFamily="34" charset="-122"/>
                <a:cs typeface="Unbounded" pitchFamily="34" charset="-120"/>
              </a:rPr>
              <a:t>Importance of accurate sales forecasting in the pharmaceutical industry</a:t>
            </a:r>
            <a:endParaRPr lang="en-US" sz="3550" dirty="0"/>
          </a:p>
        </p:txBody>
      </p:sp>
      <p:sp>
        <p:nvSpPr>
          <p:cNvPr id="4" name="Shape 1"/>
          <p:cNvSpPr/>
          <p:nvPr/>
        </p:nvSpPr>
        <p:spPr>
          <a:xfrm>
            <a:off x="679847" y="4614624"/>
            <a:ext cx="437078" cy="437078"/>
          </a:xfrm>
          <a:prstGeom prst="roundRect">
            <a:avLst>
              <a:gd name="adj" fmla="val 6667"/>
            </a:avLst>
          </a:prstGeom>
          <a:solidFill>
            <a:srgbClr val="304755"/>
          </a:solidFill>
          <a:ln/>
        </p:spPr>
      </p:sp>
      <p:sp>
        <p:nvSpPr>
          <p:cNvPr id="5" name="Text 2"/>
          <p:cNvSpPr/>
          <p:nvPr/>
        </p:nvSpPr>
        <p:spPr>
          <a:xfrm>
            <a:off x="833795" y="4696063"/>
            <a:ext cx="129183" cy="274201"/>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1</a:t>
            </a:r>
            <a:endParaRPr lang="en-US" sz="2150" dirty="0"/>
          </a:p>
        </p:txBody>
      </p:sp>
      <p:sp>
        <p:nvSpPr>
          <p:cNvPr id="6" name="Text 3"/>
          <p:cNvSpPr/>
          <p:nvPr/>
        </p:nvSpPr>
        <p:spPr>
          <a:xfrm>
            <a:off x="1311116" y="4614624"/>
            <a:ext cx="3204329" cy="285512"/>
          </a:xfrm>
          <a:prstGeom prst="rect">
            <a:avLst/>
          </a:prstGeom>
          <a:noFill/>
          <a:ln/>
        </p:spPr>
        <p:txBody>
          <a:bodyPr wrap="none" lIns="0" tIns="0" rIns="0" bIns="0" rtlCol="0" anchor="t"/>
          <a:lstStyle/>
          <a:p>
            <a:pPr marL="0" indent="0">
              <a:lnSpc>
                <a:spcPts val="2200"/>
              </a:lnSpc>
              <a:buNone/>
            </a:pPr>
            <a:r>
              <a:rPr lang="en-US" sz="1750" dirty="0">
                <a:solidFill>
                  <a:srgbClr val="CAD6DE"/>
                </a:solidFill>
                <a:latin typeface="Unbounded" pitchFamily="34" charset="0"/>
                <a:ea typeface="Unbounded" pitchFamily="34" charset="-122"/>
                <a:cs typeface="Unbounded" pitchFamily="34" charset="-120"/>
              </a:rPr>
              <a:t>Inventory Management</a:t>
            </a:r>
            <a:endParaRPr lang="en-US" sz="1750" dirty="0"/>
          </a:p>
        </p:txBody>
      </p:sp>
      <p:sp>
        <p:nvSpPr>
          <p:cNvPr id="7" name="Text 4"/>
          <p:cNvSpPr/>
          <p:nvPr/>
        </p:nvSpPr>
        <p:spPr>
          <a:xfrm>
            <a:off x="1311116" y="5016579"/>
            <a:ext cx="5907048" cy="621744"/>
          </a:xfrm>
          <a:prstGeom prst="rect">
            <a:avLst/>
          </a:prstGeom>
          <a:noFill/>
          <a:ln/>
        </p:spPr>
        <p:txBody>
          <a:bodyPr wrap="square" lIns="0" tIns="0" rIns="0" bIns="0" rtlCol="0" anchor="t"/>
          <a:lstStyle/>
          <a:p>
            <a:pPr marL="0" indent="0">
              <a:lnSpc>
                <a:spcPts val="2400"/>
              </a:lnSpc>
              <a:buNone/>
            </a:pPr>
            <a:r>
              <a:rPr lang="en-US" sz="1500" dirty="0">
                <a:solidFill>
                  <a:srgbClr val="CAD6DE"/>
                </a:solidFill>
                <a:latin typeface="Cabin" pitchFamily="34" charset="0"/>
                <a:ea typeface="Cabin" pitchFamily="34" charset="-122"/>
                <a:cs typeface="Cabin" pitchFamily="34" charset="-120"/>
              </a:rPr>
              <a:t>Accurate forecasting helps minimize stockouts and excess inventory, reducing costs and ensuring the availability of essential medicines.</a:t>
            </a:r>
            <a:endParaRPr lang="en-US" sz="1500" dirty="0"/>
          </a:p>
        </p:txBody>
      </p:sp>
      <p:sp>
        <p:nvSpPr>
          <p:cNvPr id="8" name="Shape 5"/>
          <p:cNvSpPr/>
          <p:nvPr/>
        </p:nvSpPr>
        <p:spPr>
          <a:xfrm>
            <a:off x="7412355" y="4614624"/>
            <a:ext cx="437078" cy="437078"/>
          </a:xfrm>
          <a:prstGeom prst="roundRect">
            <a:avLst>
              <a:gd name="adj" fmla="val 6667"/>
            </a:avLst>
          </a:prstGeom>
          <a:solidFill>
            <a:srgbClr val="304755"/>
          </a:solidFill>
          <a:ln/>
        </p:spPr>
      </p:sp>
      <p:sp>
        <p:nvSpPr>
          <p:cNvPr id="9" name="Text 6"/>
          <p:cNvSpPr/>
          <p:nvPr/>
        </p:nvSpPr>
        <p:spPr>
          <a:xfrm>
            <a:off x="7522607" y="4696063"/>
            <a:ext cx="216456" cy="274201"/>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2</a:t>
            </a:r>
            <a:endParaRPr lang="en-US" sz="2150" dirty="0"/>
          </a:p>
        </p:txBody>
      </p:sp>
      <p:sp>
        <p:nvSpPr>
          <p:cNvPr id="10" name="Text 7"/>
          <p:cNvSpPr/>
          <p:nvPr/>
        </p:nvSpPr>
        <p:spPr>
          <a:xfrm>
            <a:off x="8043624" y="4614624"/>
            <a:ext cx="2711410" cy="285512"/>
          </a:xfrm>
          <a:prstGeom prst="rect">
            <a:avLst/>
          </a:prstGeom>
          <a:noFill/>
          <a:ln/>
        </p:spPr>
        <p:txBody>
          <a:bodyPr wrap="none" lIns="0" tIns="0" rIns="0" bIns="0" rtlCol="0" anchor="t"/>
          <a:lstStyle/>
          <a:p>
            <a:pPr marL="0" indent="0">
              <a:lnSpc>
                <a:spcPts val="2200"/>
              </a:lnSpc>
              <a:buNone/>
            </a:pPr>
            <a:r>
              <a:rPr lang="en-US" sz="1750" dirty="0">
                <a:solidFill>
                  <a:srgbClr val="CAD6DE"/>
                </a:solidFill>
                <a:latin typeface="Unbounded" pitchFamily="34" charset="0"/>
                <a:ea typeface="Unbounded" pitchFamily="34" charset="-122"/>
                <a:cs typeface="Unbounded" pitchFamily="34" charset="-120"/>
              </a:rPr>
              <a:t>Resource Allocation</a:t>
            </a:r>
            <a:endParaRPr lang="en-US" sz="1750" dirty="0"/>
          </a:p>
        </p:txBody>
      </p:sp>
      <p:sp>
        <p:nvSpPr>
          <p:cNvPr id="11" name="Text 8"/>
          <p:cNvSpPr/>
          <p:nvPr/>
        </p:nvSpPr>
        <p:spPr>
          <a:xfrm>
            <a:off x="8043624" y="5016579"/>
            <a:ext cx="5907048" cy="932617"/>
          </a:xfrm>
          <a:prstGeom prst="rect">
            <a:avLst/>
          </a:prstGeom>
          <a:noFill/>
          <a:ln/>
        </p:spPr>
        <p:txBody>
          <a:bodyPr wrap="square" lIns="0" tIns="0" rIns="0" bIns="0" rtlCol="0" anchor="t"/>
          <a:lstStyle/>
          <a:p>
            <a:pPr marL="0" indent="0">
              <a:lnSpc>
                <a:spcPts val="2400"/>
              </a:lnSpc>
              <a:buNone/>
            </a:pPr>
            <a:r>
              <a:rPr lang="en-US" sz="1500" dirty="0">
                <a:solidFill>
                  <a:srgbClr val="CAD6DE"/>
                </a:solidFill>
                <a:latin typeface="Cabin" pitchFamily="34" charset="0"/>
                <a:ea typeface="Cabin" pitchFamily="34" charset="-122"/>
                <a:cs typeface="Cabin" pitchFamily="34" charset="-120"/>
              </a:rPr>
              <a:t>Forecasting enables efficient allocation of resources, such as staff, marketing budgets, and distribution channels, to maximize sales potential.</a:t>
            </a:r>
            <a:endParaRPr lang="en-US" sz="1500" dirty="0"/>
          </a:p>
        </p:txBody>
      </p:sp>
      <p:sp>
        <p:nvSpPr>
          <p:cNvPr id="12" name="Shape 9"/>
          <p:cNvSpPr/>
          <p:nvPr/>
        </p:nvSpPr>
        <p:spPr>
          <a:xfrm>
            <a:off x="679847" y="6361867"/>
            <a:ext cx="437078" cy="437078"/>
          </a:xfrm>
          <a:prstGeom prst="roundRect">
            <a:avLst>
              <a:gd name="adj" fmla="val 6667"/>
            </a:avLst>
          </a:prstGeom>
          <a:solidFill>
            <a:srgbClr val="304755"/>
          </a:solidFill>
          <a:ln/>
        </p:spPr>
      </p:sp>
      <p:sp>
        <p:nvSpPr>
          <p:cNvPr id="13" name="Text 10"/>
          <p:cNvSpPr/>
          <p:nvPr/>
        </p:nvSpPr>
        <p:spPr>
          <a:xfrm>
            <a:off x="788075" y="6443305"/>
            <a:ext cx="220504" cy="274201"/>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3</a:t>
            </a:r>
            <a:endParaRPr lang="en-US" sz="2150" dirty="0"/>
          </a:p>
        </p:txBody>
      </p:sp>
      <p:sp>
        <p:nvSpPr>
          <p:cNvPr id="14" name="Text 11"/>
          <p:cNvSpPr/>
          <p:nvPr/>
        </p:nvSpPr>
        <p:spPr>
          <a:xfrm>
            <a:off x="1311116" y="6361867"/>
            <a:ext cx="2388632" cy="285512"/>
          </a:xfrm>
          <a:prstGeom prst="rect">
            <a:avLst/>
          </a:prstGeom>
          <a:noFill/>
          <a:ln/>
        </p:spPr>
        <p:txBody>
          <a:bodyPr wrap="none" lIns="0" tIns="0" rIns="0" bIns="0" rtlCol="0" anchor="t"/>
          <a:lstStyle/>
          <a:p>
            <a:pPr marL="0" indent="0">
              <a:lnSpc>
                <a:spcPts val="2200"/>
              </a:lnSpc>
              <a:buNone/>
            </a:pPr>
            <a:r>
              <a:rPr lang="en-US" sz="1750" dirty="0">
                <a:solidFill>
                  <a:srgbClr val="CAD6DE"/>
                </a:solidFill>
                <a:latin typeface="Unbounded" pitchFamily="34" charset="0"/>
                <a:ea typeface="Unbounded" pitchFamily="34" charset="-122"/>
                <a:cs typeface="Unbounded" pitchFamily="34" charset="-120"/>
              </a:rPr>
              <a:t>Demand Planning</a:t>
            </a:r>
            <a:endParaRPr lang="en-US" sz="1750" dirty="0"/>
          </a:p>
        </p:txBody>
      </p:sp>
      <p:sp>
        <p:nvSpPr>
          <p:cNvPr id="15" name="Text 12"/>
          <p:cNvSpPr/>
          <p:nvPr/>
        </p:nvSpPr>
        <p:spPr>
          <a:xfrm>
            <a:off x="1311116" y="6763822"/>
            <a:ext cx="5907048" cy="621744"/>
          </a:xfrm>
          <a:prstGeom prst="rect">
            <a:avLst/>
          </a:prstGeom>
          <a:noFill/>
          <a:ln/>
        </p:spPr>
        <p:txBody>
          <a:bodyPr wrap="square" lIns="0" tIns="0" rIns="0" bIns="0" rtlCol="0" anchor="t"/>
          <a:lstStyle/>
          <a:p>
            <a:pPr marL="0" indent="0">
              <a:lnSpc>
                <a:spcPts val="2400"/>
              </a:lnSpc>
              <a:buNone/>
            </a:pPr>
            <a:r>
              <a:rPr lang="en-US" sz="1500" dirty="0">
                <a:solidFill>
                  <a:srgbClr val="CAD6DE"/>
                </a:solidFill>
                <a:latin typeface="Cabin" pitchFamily="34" charset="0"/>
                <a:ea typeface="Cabin" pitchFamily="34" charset="-122"/>
                <a:cs typeface="Cabin" pitchFamily="34" charset="-120"/>
              </a:rPr>
              <a:t>Predicting sales helps anticipate future demand, allowing companies to adjust production and distribution strategies accordingly.</a:t>
            </a:r>
            <a:endParaRPr lang="en-US" sz="1500" dirty="0"/>
          </a:p>
        </p:txBody>
      </p:sp>
      <p:sp>
        <p:nvSpPr>
          <p:cNvPr id="16" name="Shape 13"/>
          <p:cNvSpPr/>
          <p:nvPr/>
        </p:nvSpPr>
        <p:spPr>
          <a:xfrm>
            <a:off x="7412355" y="6361867"/>
            <a:ext cx="437078" cy="437078"/>
          </a:xfrm>
          <a:prstGeom prst="roundRect">
            <a:avLst>
              <a:gd name="adj" fmla="val 6667"/>
            </a:avLst>
          </a:prstGeom>
          <a:solidFill>
            <a:srgbClr val="304755"/>
          </a:solidFill>
          <a:ln/>
        </p:spPr>
      </p:sp>
      <p:sp>
        <p:nvSpPr>
          <p:cNvPr id="17" name="Text 14"/>
          <p:cNvSpPr/>
          <p:nvPr/>
        </p:nvSpPr>
        <p:spPr>
          <a:xfrm>
            <a:off x="7520702" y="6443305"/>
            <a:ext cx="220266" cy="274201"/>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4</a:t>
            </a:r>
            <a:endParaRPr lang="en-US" sz="2150" dirty="0"/>
          </a:p>
        </p:txBody>
      </p:sp>
      <p:sp>
        <p:nvSpPr>
          <p:cNvPr id="18" name="Text 15"/>
          <p:cNvSpPr/>
          <p:nvPr/>
        </p:nvSpPr>
        <p:spPr>
          <a:xfrm>
            <a:off x="8043624" y="6361867"/>
            <a:ext cx="3600450" cy="285512"/>
          </a:xfrm>
          <a:prstGeom prst="rect">
            <a:avLst/>
          </a:prstGeom>
          <a:noFill/>
          <a:ln/>
        </p:spPr>
        <p:txBody>
          <a:bodyPr wrap="none" lIns="0" tIns="0" rIns="0" bIns="0" rtlCol="0" anchor="t"/>
          <a:lstStyle/>
          <a:p>
            <a:pPr marL="0" indent="0">
              <a:lnSpc>
                <a:spcPts val="2200"/>
              </a:lnSpc>
              <a:buNone/>
            </a:pPr>
            <a:r>
              <a:rPr lang="en-US" sz="1750" dirty="0">
                <a:solidFill>
                  <a:srgbClr val="CAD6DE"/>
                </a:solidFill>
                <a:latin typeface="Unbounded" pitchFamily="34" charset="0"/>
                <a:ea typeface="Unbounded" pitchFamily="34" charset="-122"/>
                <a:cs typeface="Unbounded" pitchFamily="34" charset="-120"/>
              </a:rPr>
              <a:t>Strategic Decision-Making</a:t>
            </a:r>
            <a:endParaRPr lang="en-US" sz="1750" dirty="0"/>
          </a:p>
        </p:txBody>
      </p:sp>
      <p:sp>
        <p:nvSpPr>
          <p:cNvPr id="19" name="Text 16"/>
          <p:cNvSpPr/>
          <p:nvPr/>
        </p:nvSpPr>
        <p:spPr>
          <a:xfrm>
            <a:off x="8043624" y="6763822"/>
            <a:ext cx="5907048" cy="932617"/>
          </a:xfrm>
          <a:prstGeom prst="rect">
            <a:avLst/>
          </a:prstGeom>
          <a:noFill/>
          <a:ln/>
        </p:spPr>
        <p:txBody>
          <a:bodyPr wrap="square" lIns="0" tIns="0" rIns="0" bIns="0" rtlCol="0" anchor="t"/>
          <a:lstStyle/>
          <a:p>
            <a:pPr marL="0" indent="0">
              <a:lnSpc>
                <a:spcPts val="2400"/>
              </a:lnSpc>
              <a:buNone/>
            </a:pPr>
            <a:r>
              <a:rPr lang="en-US" sz="1500" dirty="0">
                <a:solidFill>
                  <a:srgbClr val="CAD6DE"/>
                </a:solidFill>
                <a:latin typeface="Cabin" pitchFamily="34" charset="0"/>
                <a:ea typeface="Cabin" pitchFamily="34" charset="-122"/>
                <a:cs typeface="Cabin" pitchFamily="34" charset="-120"/>
              </a:rPr>
              <a:t>Forecasting provides valuable insights for making informed business decisions, such as pricing strategies, market expansion, and product development.</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942267"/>
            <a:ext cx="12954952"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Key factors influencing pharmaceutical sales</a:t>
            </a:r>
            <a:endParaRPr lang="en-US" sz="4400" dirty="0"/>
          </a:p>
        </p:txBody>
      </p:sp>
      <p:sp>
        <p:nvSpPr>
          <p:cNvPr id="3" name="Text 1"/>
          <p:cNvSpPr/>
          <p:nvPr/>
        </p:nvSpPr>
        <p:spPr>
          <a:xfrm>
            <a:off x="837724" y="3948589"/>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Demographics</a:t>
            </a:r>
            <a:endParaRPr lang="en-US" sz="2200" dirty="0"/>
          </a:p>
        </p:txBody>
      </p:sp>
      <p:sp>
        <p:nvSpPr>
          <p:cNvPr id="4" name="Text 2"/>
          <p:cNvSpPr/>
          <p:nvPr/>
        </p:nvSpPr>
        <p:spPr>
          <a:xfrm>
            <a:off x="837724" y="4539853"/>
            <a:ext cx="3928586" cy="1149072"/>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Age, gender, location, and health conditions of the population influence demand for specific medications.</a:t>
            </a:r>
            <a:endParaRPr lang="en-US" sz="1850" dirty="0"/>
          </a:p>
        </p:txBody>
      </p:sp>
      <p:sp>
        <p:nvSpPr>
          <p:cNvPr id="5" name="Text 3"/>
          <p:cNvSpPr/>
          <p:nvPr/>
        </p:nvSpPr>
        <p:spPr>
          <a:xfrm>
            <a:off x="5357813" y="3948589"/>
            <a:ext cx="3261122"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Disease Prevalence</a:t>
            </a:r>
            <a:endParaRPr lang="en-US" sz="2200" dirty="0"/>
          </a:p>
        </p:txBody>
      </p:sp>
      <p:sp>
        <p:nvSpPr>
          <p:cNvPr id="6" name="Text 4"/>
          <p:cNvSpPr/>
          <p:nvPr/>
        </p:nvSpPr>
        <p:spPr>
          <a:xfrm>
            <a:off x="5357813" y="4539853"/>
            <a:ext cx="3928586" cy="1149072"/>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The prevalence of diseases, such as diabetes, heart disease, and cancer, drives demand for related medications.</a:t>
            </a:r>
            <a:endParaRPr lang="en-US" sz="1850" dirty="0"/>
          </a:p>
        </p:txBody>
      </p:sp>
      <p:sp>
        <p:nvSpPr>
          <p:cNvPr id="7" name="Text 5"/>
          <p:cNvSpPr/>
          <p:nvPr/>
        </p:nvSpPr>
        <p:spPr>
          <a:xfrm>
            <a:off x="9877901" y="3948589"/>
            <a:ext cx="3561993"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Economic Conditions</a:t>
            </a:r>
            <a:endParaRPr lang="en-US" sz="2200" dirty="0"/>
          </a:p>
        </p:txBody>
      </p:sp>
      <p:sp>
        <p:nvSpPr>
          <p:cNvPr id="8" name="Text 6"/>
          <p:cNvSpPr/>
          <p:nvPr/>
        </p:nvSpPr>
        <p:spPr>
          <a:xfrm>
            <a:off x="9877901" y="4539853"/>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Economic factors like unemployment, inflation, and healthcare spending impact consumer purchasing power and drug affordability.</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4347" y="819626"/>
            <a:ext cx="7708106" cy="1809869"/>
          </a:xfrm>
          <a:prstGeom prst="rect">
            <a:avLst/>
          </a:prstGeom>
          <a:noFill/>
          <a:ln/>
        </p:spPr>
        <p:txBody>
          <a:bodyPr wrap="square" lIns="0" tIns="0" rIns="0" bIns="0" rtlCol="0" anchor="t"/>
          <a:lstStyle/>
          <a:p>
            <a:pPr marL="0" indent="0">
              <a:lnSpc>
                <a:spcPts val="4750"/>
              </a:lnSpc>
              <a:buNone/>
            </a:pPr>
            <a:r>
              <a:rPr lang="en-US" sz="3800" dirty="0">
                <a:solidFill>
                  <a:srgbClr val="FFFFFF"/>
                </a:solidFill>
                <a:latin typeface="Unbounded" pitchFamily="34" charset="0"/>
                <a:ea typeface="Unbounded" pitchFamily="34" charset="-122"/>
                <a:cs typeface="Unbounded" pitchFamily="34" charset="-120"/>
              </a:rPr>
              <a:t>Challenges in predicting sales across multiple store locations</a:t>
            </a:r>
            <a:endParaRPr lang="en-US" sz="3800" dirty="0"/>
          </a:p>
        </p:txBody>
      </p:sp>
      <p:sp>
        <p:nvSpPr>
          <p:cNvPr id="4" name="Shape 1"/>
          <p:cNvSpPr/>
          <p:nvPr/>
        </p:nvSpPr>
        <p:spPr>
          <a:xfrm>
            <a:off x="6204347" y="2937153"/>
            <a:ext cx="3751540" cy="2776895"/>
          </a:xfrm>
          <a:prstGeom prst="roundRect">
            <a:avLst>
              <a:gd name="adj" fmla="val 1108"/>
            </a:avLst>
          </a:prstGeom>
          <a:solidFill>
            <a:srgbClr val="304755"/>
          </a:solidFill>
          <a:ln/>
        </p:spPr>
      </p:sp>
      <p:sp>
        <p:nvSpPr>
          <p:cNvPr id="5" name="Text 2"/>
          <p:cNvSpPr/>
          <p:nvPr/>
        </p:nvSpPr>
        <p:spPr>
          <a:xfrm>
            <a:off x="6409373" y="3142178"/>
            <a:ext cx="2413397" cy="301585"/>
          </a:xfrm>
          <a:prstGeom prst="rect">
            <a:avLst/>
          </a:prstGeom>
          <a:noFill/>
          <a:ln/>
        </p:spPr>
        <p:txBody>
          <a:bodyPr wrap="none" lIns="0" tIns="0" rIns="0" bIns="0" rtlCol="0" anchor="t"/>
          <a:lstStyle/>
          <a:p>
            <a:pPr marL="0" indent="0">
              <a:lnSpc>
                <a:spcPts val="2350"/>
              </a:lnSpc>
              <a:buNone/>
            </a:pPr>
            <a:r>
              <a:rPr lang="en-US" sz="1900" dirty="0">
                <a:solidFill>
                  <a:srgbClr val="CAD6DE"/>
                </a:solidFill>
                <a:latin typeface="Unbounded" pitchFamily="34" charset="0"/>
                <a:ea typeface="Unbounded" pitchFamily="34" charset="-122"/>
                <a:cs typeface="Unbounded" pitchFamily="34" charset="-120"/>
              </a:rPr>
              <a:t>Data Availability</a:t>
            </a:r>
            <a:endParaRPr lang="en-US" sz="1900" dirty="0"/>
          </a:p>
        </p:txBody>
      </p:sp>
      <p:sp>
        <p:nvSpPr>
          <p:cNvPr id="6" name="Text 3"/>
          <p:cNvSpPr/>
          <p:nvPr/>
        </p:nvSpPr>
        <p:spPr>
          <a:xfrm>
            <a:off x="6409373" y="3566755"/>
            <a:ext cx="3341489" cy="1640681"/>
          </a:xfrm>
          <a:prstGeom prst="rect">
            <a:avLst/>
          </a:prstGeom>
          <a:noFill/>
          <a:ln/>
        </p:spPr>
        <p:txBody>
          <a:bodyPr wrap="square" lIns="0" tIns="0" rIns="0" bIns="0" rtlCol="0" anchor="t"/>
          <a:lstStyle/>
          <a:p>
            <a:pPr marL="0" indent="0">
              <a:lnSpc>
                <a:spcPts val="2550"/>
              </a:lnSpc>
              <a:buNone/>
            </a:pPr>
            <a:r>
              <a:rPr lang="en-US" sz="1600" dirty="0">
                <a:solidFill>
                  <a:srgbClr val="CAD6DE"/>
                </a:solidFill>
                <a:latin typeface="Cabin" pitchFamily="34" charset="0"/>
                <a:ea typeface="Cabin" pitchFamily="34" charset="-122"/>
                <a:cs typeface="Cabin" pitchFamily="34" charset="-120"/>
              </a:rPr>
              <a:t>Access to consistent and reliable sales data from multiple stores is crucial for accurate predictions, but data inconsistencies and missing values can pose challenges.</a:t>
            </a:r>
            <a:endParaRPr lang="en-US" sz="1600" dirty="0"/>
          </a:p>
        </p:txBody>
      </p:sp>
      <p:sp>
        <p:nvSpPr>
          <p:cNvPr id="7" name="Shape 4"/>
          <p:cNvSpPr/>
          <p:nvPr/>
        </p:nvSpPr>
        <p:spPr>
          <a:xfrm>
            <a:off x="10160913" y="2937153"/>
            <a:ext cx="3751540" cy="2776895"/>
          </a:xfrm>
          <a:prstGeom prst="roundRect">
            <a:avLst>
              <a:gd name="adj" fmla="val 1108"/>
            </a:avLst>
          </a:prstGeom>
          <a:solidFill>
            <a:srgbClr val="304755"/>
          </a:solidFill>
          <a:ln/>
        </p:spPr>
      </p:sp>
      <p:sp>
        <p:nvSpPr>
          <p:cNvPr id="8" name="Text 5"/>
          <p:cNvSpPr/>
          <p:nvPr/>
        </p:nvSpPr>
        <p:spPr>
          <a:xfrm>
            <a:off x="10365938" y="3142178"/>
            <a:ext cx="3341489" cy="603171"/>
          </a:xfrm>
          <a:prstGeom prst="rect">
            <a:avLst/>
          </a:prstGeom>
          <a:noFill/>
          <a:ln/>
        </p:spPr>
        <p:txBody>
          <a:bodyPr wrap="square" lIns="0" tIns="0" rIns="0" bIns="0" rtlCol="0" anchor="t"/>
          <a:lstStyle/>
          <a:p>
            <a:pPr marL="0" indent="0">
              <a:lnSpc>
                <a:spcPts val="2350"/>
              </a:lnSpc>
              <a:buNone/>
            </a:pPr>
            <a:r>
              <a:rPr lang="en-US" sz="1900" dirty="0">
                <a:solidFill>
                  <a:srgbClr val="CAD6DE"/>
                </a:solidFill>
                <a:latin typeface="Unbounded" pitchFamily="34" charset="0"/>
                <a:ea typeface="Unbounded" pitchFamily="34" charset="-122"/>
                <a:cs typeface="Unbounded" pitchFamily="34" charset="-120"/>
              </a:rPr>
              <a:t>Local Market Dynamics</a:t>
            </a:r>
            <a:endParaRPr lang="en-US" sz="1900" dirty="0"/>
          </a:p>
        </p:txBody>
      </p:sp>
      <p:sp>
        <p:nvSpPr>
          <p:cNvPr id="9" name="Text 6"/>
          <p:cNvSpPr/>
          <p:nvPr/>
        </p:nvSpPr>
        <p:spPr>
          <a:xfrm>
            <a:off x="10365938" y="3868341"/>
            <a:ext cx="3341489" cy="1640681"/>
          </a:xfrm>
          <a:prstGeom prst="rect">
            <a:avLst/>
          </a:prstGeom>
          <a:noFill/>
          <a:ln/>
        </p:spPr>
        <p:txBody>
          <a:bodyPr wrap="square" lIns="0" tIns="0" rIns="0" bIns="0" rtlCol="0" anchor="t"/>
          <a:lstStyle/>
          <a:p>
            <a:pPr marL="0" indent="0">
              <a:lnSpc>
                <a:spcPts val="2550"/>
              </a:lnSpc>
              <a:buNone/>
            </a:pPr>
            <a:r>
              <a:rPr lang="en-US" sz="1600" dirty="0">
                <a:solidFill>
                  <a:srgbClr val="CAD6DE"/>
                </a:solidFill>
                <a:latin typeface="Cabin" pitchFamily="34" charset="0"/>
                <a:ea typeface="Cabin" pitchFamily="34" charset="-122"/>
                <a:cs typeface="Cabin" pitchFamily="34" charset="-120"/>
              </a:rPr>
              <a:t>Each store operates within a unique local market with distinct demographics, competition, and consumer preferences, making it difficult to generalize sales patterns.</a:t>
            </a:r>
            <a:endParaRPr lang="en-US" sz="1600" dirty="0"/>
          </a:p>
        </p:txBody>
      </p:sp>
      <p:sp>
        <p:nvSpPr>
          <p:cNvPr id="10" name="Shape 7"/>
          <p:cNvSpPr/>
          <p:nvPr/>
        </p:nvSpPr>
        <p:spPr>
          <a:xfrm>
            <a:off x="6204347" y="5919073"/>
            <a:ext cx="7708106" cy="1490901"/>
          </a:xfrm>
          <a:prstGeom prst="roundRect">
            <a:avLst>
              <a:gd name="adj" fmla="val 2064"/>
            </a:avLst>
          </a:prstGeom>
          <a:solidFill>
            <a:srgbClr val="304755"/>
          </a:solidFill>
          <a:ln/>
        </p:spPr>
      </p:sp>
      <p:sp>
        <p:nvSpPr>
          <p:cNvPr id="11" name="Text 8"/>
          <p:cNvSpPr/>
          <p:nvPr/>
        </p:nvSpPr>
        <p:spPr>
          <a:xfrm>
            <a:off x="6409373" y="6124099"/>
            <a:ext cx="2878336" cy="301585"/>
          </a:xfrm>
          <a:prstGeom prst="rect">
            <a:avLst/>
          </a:prstGeom>
          <a:noFill/>
          <a:ln/>
        </p:spPr>
        <p:txBody>
          <a:bodyPr wrap="none" lIns="0" tIns="0" rIns="0" bIns="0" rtlCol="0" anchor="t"/>
          <a:lstStyle/>
          <a:p>
            <a:pPr marL="0" indent="0">
              <a:lnSpc>
                <a:spcPts val="2350"/>
              </a:lnSpc>
              <a:buNone/>
            </a:pPr>
            <a:r>
              <a:rPr lang="en-US" sz="1900" dirty="0">
                <a:solidFill>
                  <a:srgbClr val="CAD6DE"/>
                </a:solidFill>
                <a:latin typeface="Unbounded" pitchFamily="34" charset="0"/>
                <a:ea typeface="Unbounded" pitchFamily="34" charset="-122"/>
                <a:cs typeface="Unbounded" pitchFamily="34" charset="-120"/>
              </a:rPr>
              <a:t>Seasonal Variations</a:t>
            </a:r>
            <a:endParaRPr lang="en-US" sz="1900" dirty="0"/>
          </a:p>
        </p:txBody>
      </p:sp>
      <p:sp>
        <p:nvSpPr>
          <p:cNvPr id="12" name="Text 9"/>
          <p:cNvSpPr/>
          <p:nvPr/>
        </p:nvSpPr>
        <p:spPr>
          <a:xfrm>
            <a:off x="6409373" y="6548676"/>
            <a:ext cx="7298055" cy="656273"/>
          </a:xfrm>
          <a:prstGeom prst="rect">
            <a:avLst/>
          </a:prstGeom>
          <a:noFill/>
          <a:ln/>
        </p:spPr>
        <p:txBody>
          <a:bodyPr wrap="square" lIns="0" tIns="0" rIns="0" bIns="0" rtlCol="0" anchor="t"/>
          <a:lstStyle/>
          <a:p>
            <a:pPr marL="0" indent="0">
              <a:lnSpc>
                <a:spcPts val="2550"/>
              </a:lnSpc>
              <a:buNone/>
            </a:pPr>
            <a:r>
              <a:rPr lang="en-US" sz="1600" dirty="0">
                <a:solidFill>
                  <a:srgbClr val="CAD6DE"/>
                </a:solidFill>
                <a:latin typeface="Cabin" pitchFamily="34" charset="0"/>
                <a:ea typeface="Cabin" pitchFamily="34" charset="-122"/>
                <a:cs typeface="Cabin" pitchFamily="34" charset="-120"/>
              </a:rPr>
              <a:t>Seasonal fluctuations in demand, influenced by factors like weather, holidays, and public health campaigns, can make it challenging to predict sales accurately.</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0915" y="666988"/>
            <a:ext cx="7842171" cy="2188369"/>
          </a:xfrm>
          <a:prstGeom prst="rect">
            <a:avLst/>
          </a:prstGeom>
          <a:noFill/>
          <a:ln/>
        </p:spPr>
        <p:txBody>
          <a:bodyPr wrap="square" lIns="0" tIns="0" rIns="0" bIns="0" rtlCol="0" anchor="t"/>
          <a:lstStyle/>
          <a:p>
            <a:pPr marL="0" indent="0">
              <a:lnSpc>
                <a:spcPts val="4300"/>
              </a:lnSpc>
              <a:buNone/>
            </a:pPr>
            <a:r>
              <a:rPr lang="en-US" sz="3400" dirty="0">
                <a:solidFill>
                  <a:srgbClr val="FFFFFF"/>
                </a:solidFill>
                <a:latin typeface="Unbounded" pitchFamily="34" charset="0"/>
                <a:ea typeface="Unbounded" pitchFamily="34" charset="-122"/>
                <a:cs typeface="Unbounded" pitchFamily="34" charset="-120"/>
              </a:rPr>
              <a:t>Overview of data sources and collection methods, Data preprocessing and feature engineering</a:t>
            </a:r>
            <a:endParaRPr lang="en-US" sz="3400" dirty="0"/>
          </a:p>
        </p:txBody>
      </p:sp>
      <p:sp>
        <p:nvSpPr>
          <p:cNvPr id="4" name="Shape 1"/>
          <p:cNvSpPr/>
          <p:nvPr/>
        </p:nvSpPr>
        <p:spPr>
          <a:xfrm>
            <a:off x="918448" y="3134320"/>
            <a:ext cx="22860" cy="4428173"/>
          </a:xfrm>
          <a:prstGeom prst="roundRect">
            <a:avLst>
              <a:gd name="adj" fmla="val 122040"/>
            </a:avLst>
          </a:prstGeom>
          <a:solidFill>
            <a:srgbClr val="49606E"/>
          </a:solidFill>
          <a:ln/>
        </p:spPr>
      </p:sp>
      <p:sp>
        <p:nvSpPr>
          <p:cNvPr id="5" name="Shape 2"/>
          <p:cNvSpPr/>
          <p:nvPr/>
        </p:nvSpPr>
        <p:spPr>
          <a:xfrm>
            <a:off x="1116211" y="3541276"/>
            <a:ext cx="650915" cy="22860"/>
          </a:xfrm>
          <a:prstGeom prst="roundRect">
            <a:avLst>
              <a:gd name="adj" fmla="val 122040"/>
            </a:avLst>
          </a:prstGeom>
          <a:solidFill>
            <a:srgbClr val="49606E"/>
          </a:solidFill>
          <a:ln/>
        </p:spPr>
      </p:sp>
      <p:sp>
        <p:nvSpPr>
          <p:cNvPr id="6" name="Shape 3"/>
          <p:cNvSpPr/>
          <p:nvPr/>
        </p:nvSpPr>
        <p:spPr>
          <a:xfrm>
            <a:off x="720685" y="3343513"/>
            <a:ext cx="418386" cy="418386"/>
          </a:xfrm>
          <a:prstGeom prst="roundRect">
            <a:avLst>
              <a:gd name="adj" fmla="val 6668"/>
            </a:avLst>
          </a:prstGeom>
          <a:solidFill>
            <a:srgbClr val="304755"/>
          </a:solidFill>
          <a:ln/>
        </p:spPr>
      </p:sp>
      <p:sp>
        <p:nvSpPr>
          <p:cNvPr id="7" name="Text 4"/>
          <p:cNvSpPr/>
          <p:nvPr/>
        </p:nvSpPr>
        <p:spPr>
          <a:xfrm>
            <a:off x="867966" y="3421380"/>
            <a:ext cx="123706" cy="262533"/>
          </a:xfrm>
          <a:prstGeom prst="rect">
            <a:avLst/>
          </a:prstGeom>
          <a:noFill/>
          <a:ln/>
        </p:spPr>
        <p:txBody>
          <a:bodyPr wrap="none" lIns="0" tIns="0" rIns="0" bIns="0" rtlCol="0" anchor="t"/>
          <a:lstStyle/>
          <a:p>
            <a:pPr marL="0" indent="0" algn="ctr">
              <a:lnSpc>
                <a:spcPts val="2050"/>
              </a:lnSpc>
              <a:buNone/>
            </a:pPr>
            <a:r>
              <a:rPr lang="en-US" sz="2050" dirty="0">
                <a:solidFill>
                  <a:srgbClr val="CAD6DE"/>
                </a:solidFill>
                <a:latin typeface="Unbounded" pitchFamily="34" charset="0"/>
                <a:ea typeface="Unbounded" pitchFamily="34" charset="-122"/>
                <a:cs typeface="Unbounded" pitchFamily="34" charset="-120"/>
              </a:rPr>
              <a:t>1</a:t>
            </a:r>
            <a:endParaRPr lang="en-US" sz="2050" dirty="0"/>
          </a:p>
        </p:txBody>
      </p:sp>
      <p:sp>
        <p:nvSpPr>
          <p:cNvPr id="8" name="Text 5"/>
          <p:cNvSpPr/>
          <p:nvPr/>
        </p:nvSpPr>
        <p:spPr>
          <a:xfrm>
            <a:off x="1952744" y="3320296"/>
            <a:ext cx="2188012" cy="273487"/>
          </a:xfrm>
          <a:prstGeom prst="rect">
            <a:avLst/>
          </a:prstGeom>
          <a:noFill/>
          <a:ln/>
        </p:spPr>
        <p:txBody>
          <a:bodyPr wrap="none" lIns="0" tIns="0" rIns="0" bIns="0" rtlCol="0" anchor="t"/>
          <a:lstStyle/>
          <a:p>
            <a:pPr marL="0" indent="0" algn="l">
              <a:lnSpc>
                <a:spcPts val="2150"/>
              </a:lnSpc>
              <a:buNone/>
            </a:pPr>
            <a:r>
              <a:rPr lang="en-US" sz="1700" dirty="0">
                <a:solidFill>
                  <a:srgbClr val="CAD6DE"/>
                </a:solidFill>
                <a:latin typeface="Unbounded" pitchFamily="34" charset="0"/>
                <a:ea typeface="Unbounded" pitchFamily="34" charset="-122"/>
                <a:cs typeface="Unbounded" pitchFamily="34" charset="-120"/>
              </a:rPr>
              <a:t>Data Sources</a:t>
            </a:r>
            <a:endParaRPr lang="en-US" sz="1700" dirty="0"/>
          </a:p>
        </p:txBody>
      </p:sp>
      <p:sp>
        <p:nvSpPr>
          <p:cNvPr id="9" name="Text 6"/>
          <p:cNvSpPr/>
          <p:nvPr/>
        </p:nvSpPr>
        <p:spPr>
          <a:xfrm>
            <a:off x="1952744" y="3705344"/>
            <a:ext cx="6540341" cy="595074"/>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Sales data, customer demographics, inventory records, pricing information, and marketing campaign data are key sources.</a:t>
            </a:r>
            <a:endParaRPr lang="en-US" sz="1450" dirty="0"/>
          </a:p>
        </p:txBody>
      </p:sp>
      <p:sp>
        <p:nvSpPr>
          <p:cNvPr id="10" name="Shape 7"/>
          <p:cNvSpPr/>
          <p:nvPr/>
        </p:nvSpPr>
        <p:spPr>
          <a:xfrm>
            <a:off x="1116211" y="5079325"/>
            <a:ext cx="650915" cy="22860"/>
          </a:xfrm>
          <a:prstGeom prst="roundRect">
            <a:avLst>
              <a:gd name="adj" fmla="val 122040"/>
            </a:avLst>
          </a:prstGeom>
          <a:solidFill>
            <a:srgbClr val="49606E"/>
          </a:solidFill>
          <a:ln/>
        </p:spPr>
      </p:sp>
      <p:sp>
        <p:nvSpPr>
          <p:cNvPr id="11" name="Shape 8"/>
          <p:cNvSpPr/>
          <p:nvPr/>
        </p:nvSpPr>
        <p:spPr>
          <a:xfrm>
            <a:off x="720685" y="4881563"/>
            <a:ext cx="418386" cy="418386"/>
          </a:xfrm>
          <a:prstGeom prst="roundRect">
            <a:avLst>
              <a:gd name="adj" fmla="val 6668"/>
            </a:avLst>
          </a:prstGeom>
          <a:solidFill>
            <a:srgbClr val="304755"/>
          </a:solidFill>
          <a:ln/>
        </p:spPr>
      </p:sp>
      <p:sp>
        <p:nvSpPr>
          <p:cNvPr id="12" name="Text 9"/>
          <p:cNvSpPr/>
          <p:nvPr/>
        </p:nvSpPr>
        <p:spPr>
          <a:xfrm>
            <a:off x="826294" y="4959429"/>
            <a:ext cx="207050" cy="262533"/>
          </a:xfrm>
          <a:prstGeom prst="rect">
            <a:avLst/>
          </a:prstGeom>
          <a:noFill/>
          <a:ln/>
        </p:spPr>
        <p:txBody>
          <a:bodyPr wrap="none" lIns="0" tIns="0" rIns="0" bIns="0" rtlCol="0" anchor="t"/>
          <a:lstStyle/>
          <a:p>
            <a:pPr marL="0" indent="0" algn="ctr">
              <a:lnSpc>
                <a:spcPts val="2050"/>
              </a:lnSpc>
              <a:buNone/>
            </a:pPr>
            <a:r>
              <a:rPr lang="en-US" sz="2050" dirty="0">
                <a:solidFill>
                  <a:srgbClr val="CAD6DE"/>
                </a:solidFill>
                <a:latin typeface="Unbounded" pitchFamily="34" charset="0"/>
                <a:ea typeface="Unbounded" pitchFamily="34" charset="-122"/>
                <a:cs typeface="Unbounded" pitchFamily="34" charset="-120"/>
              </a:rPr>
              <a:t>2</a:t>
            </a:r>
            <a:endParaRPr lang="en-US" sz="2050" dirty="0"/>
          </a:p>
        </p:txBody>
      </p:sp>
      <p:sp>
        <p:nvSpPr>
          <p:cNvPr id="13" name="Text 10"/>
          <p:cNvSpPr/>
          <p:nvPr/>
        </p:nvSpPr>
        <p:spPr>
          <a:xfrm>
            <a:off x="1952744" y="4858345"/>
            <a:ext cx="2599492" cy="273487"/>
          </a:xfrm>
          <a:prstGeom prst="rect">
            <a:avLst/>
          </a:prstGeom>
          <a:noFill/>
          <a:ln/>
        </p:spPr>
        <p:txBody>
          <a:bodyPr wrap="none" lIns="0" tIns="0" rIns="0" bIns="0" rtlCol="0" anchor="t"/>
          <a:lstStyle/>
          <a:p>
            <a:pPr marL="0" indent="0" algn="l">
              <a:lnSpc>
                <a:spcPts val="2150"/>
              </a:lnSpc>
              <a:buNone/>
            </a:pPr>
            <a:r>
              <a:rPr lang="en-US" sz="1700" dirty="0">
                <a:solidFill>
                  <a:srgbClr val="CAD6DE"/>
                </a:solidFill>
                <a:latin typeface="Unbounded" pitchFamily="34" charset="0"/>
                <a:ea typeface="Unbounded" pitchFamily="34" charset="-122"/>
                <a:cs typeface="Unbounded" pitchFamily="34" charset="-120"/>
              </a:rPr>
              <a:t>Data Preprocessing</a:t>
            </a:r>
            <a:endParaRPr lang="en-US" sz="1700" dirty="0"/>
          </a:p>
        </p:txBody>
      </p:sp>
      <p:sp>
        <p:nvSpPr>
          <p:cNvPr id="14" name="Text 11"/>
          <p:cNvSpPr/>
          <p:nvPr/>
        </p:nvSpPr>
        <p:spPr>
          <a:xfrm>
            <a:off x="1952744" y="5243393"/>
            <a:ext cx="6540341" cy="595074"/>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Cleaning, transforming, and handling missing values are essential for preparing data for analysis.</a:t>
            </a:r>
            <a:endParaRPr lang="en-US" sz="1450" dirty="0"/>
          </a:p>
        </p:txBody>
      </p:sp>
      <p:sp>
        <p:nvSpPr>
          <p:cNvPr id="15" name="Shape 12"/>
          <p:cNvSpPr/>
          <p:nvPr/>
        </p:nvSpPr>
        <p:spPr>
          <a:xfrm>
            <a:off x="1116211" y="6617375"/>
            <a:ext cx="650915" cy="22860"/>
          </a:xfrm>
          <a:prstGeom prst="roundRect">
            <a:avLst>
              <a:gd name="adj" fmla="val 122040"/>
            </a:avLst>
          </a:prstGeom>
          <a:solidFill>
            <a:srgbClr val="49606E"/>
          </a:solidFill>
          <a:ln/>
        </p:spPr>
      </p:sp>
      <p:sp>
        <p:nvSpPr>
          <p:cNvPr id="16" name="Shape 13"/>
          <p:cNvSpPr/>
          <p:nvPr/>
        </p:nvSpPr>
        <p:spPr>
          <a:xfrm>
            <a:off x="720685" y="6419612"/>
            <a:ext cx="418386" cy="418386"/>
          </a:xfrm>
          <a:prstGeom prst="roundRect">
            <a:avLst>
              <a:gd name="adj" fmla="val 6668"/>
            </a:avLst>
          </a:prstGeom>
          <a:solidFill>
            <a:srgbClr val="304755"/>
          </a:solidFill>
          <a:ln/>
        </p:spPr>
      </p:sp>
      <p:sp>
        <p:nvSpPr>
          <p:cNvPr id="17" name="Text 14"/>
          <p:cNvSpPr/>
          <p:nvPr/>
        </p:nvSpPr>
        <p:spPr>
          <a:xfrm>
            <a:off x="824270" y="6497479"/>
            <a:ext cx="211098" cy="262533"/>
          </a:xfrm>
          <a:prstGeom prst="rect">
            <a:avLst/>
          </a:prstGeom>
          <a:noFill/>
          <a:ln/>
        </p:spPr>
        <p:txBody>
          <a:bodyPr wrap="none" lIns="0" tIns="0" rIns="0" bIns="0" rtlCol="0" anchor="t"/>
          <a:lstStyle/>
          <a:p>
            <a:pPr marL="0" indent="0" algn="ctr">
              <a:lnSpc>
                <a:spcPts val="2050"/>
              </a:lnSpc>
              <a:buNone/>
            </a:pPr>
            <a:r>
              <a:rPr lang="en-US" sz="2050" dirty="0">
                <a:solidFill>
                  <a:srgbClr val="CAD6DE"/>
                </a:solidFill>
                <a:latin typeface="Unbounded" pitchFamily="34" charset="0"/>
                <a:ea typeface="Unbounded" pitchFamily="34" charset="-122"/>
                <a:cs typeface="Unbounded" pitchFamily="34" charset="-120"/>
              </a:rPr>
              <a:t>3</a:t>
            </a:r>
            <a:endParaRPr lang="en-US" sz="2050" dirty="0"/>
          </a:p>
        </p:txBody>
      </p:sp>
      <p:sp>
        <p:nvSpPr>
          <p:cNvPr id="18" name="Text 15"/>
          <p:cNvSpPr/>
          <p:nvPr/>
        </p:nvSpPr>
        <p:spPr>
          <a:xfrm>
            <a:off x="1952744" y="6396395"/>
            <a:ext cx="2620089" cy="273487"/>
          </a:xfrm>
          <a:prstGeom prst="rect">
            <a:avLst/>
          </a:prstGeom>
          <a:noFill/>
          <a:ln/>
        </p:spPr>
        <p:txBody>
          <a:bodyPr wrap="none" lIns="0" tIns="0" rIns="0" bIns="0" rtlCol="0" anchor="t"/>
          <a:lstStyle/>
          <a:p>
            <a:pPr marL="0" indent="0" algn="l">
              <a:lnSpc>
                <a:spcPts val="2150"/>
              </a:lnSpc>
              <a:buNone/>
            </a:pPr>
            <a:r>
              <a:rPr lang="en-US" sz="1700" dirty="0">
                <a:solidFill>
                  <a:srgbClr val="CAD6DE"/>
                </a:solidFill>
                <a:latin typeface="Unbounded" pitchFamily="34" charset="0"/>
                <a:ea typeface="Unbounded" pitchFamily="34" charset="-122"/>
                <a:cs typeface="Unbounded" pitchFamily="34" charset="-120"/>
              </a:rPr>
              <a:t>Feature Engineering</a:t>
            </a:r>
            <a:endParaRPr lang="en-US" sz="1700" dirty="0"/>
          </a:p>
        </p:txBody>
      </p:sp>
      <p:sp>
        <p:nvSpPr>
          <p:cNvPr id="19" name="Text 16"/>
          <p:cNvSpPr/>
          <p:nvPr/>
        </p:nvSpPr>
        <p:spPr>
          <a:xfrm>
            <a:off x="1952744" y="6781443"/>
            <a:ext cx="6540341" cy="595074"/>
          </a:xfrm>
          <a:prstGeom prst="rect">
            <a:avLst/>
          </a:prstGeom>
          <a:noFill/>
          <a:ln/>
        </p:spPr>
        <p:txBody>
          <a:bodyPr wrap="square" lIns="0" tIns="0" rIns="0" bIns="0" rtlCol="0" anchor="t"/>
          <a:lstStyle/>
          <a:p>
            <a:pPr marL="0" indent="0" algn="l">
              <a:lnSpc>
                <a:spcPts val="2300"/>
              </a:lnSpc>
              <a:buNone/>
            </a:pPr>
            <a:r>
              <a:rPr lang="en-US" sz="1450" dirty="0">
                <a:solidFill>
                  <a:srgbClr val="CAD6DE"/>
                </a:solidFill>
                <a:latin typeface="Cabin" pitchFamily="34" charset="0"/>
                <a:ea typeface="Cabin" pitchFamily="34" charset="-122"/>
                <a:cs typeface="Cabin" pitchFamily="34" charset="-120"/>
              </a:rPr>
              <a:t>Creating new features, such as lagged sales, promotional indicators, and seasonal indices, improves model accuracy.</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127046"/>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Comparative analysis of forecasting models</a:t>
            </a:r>
            <a:endParaRPr lang="en-US" sz="4400" dirty="0"/>
          </a:p>
        </p:txBody>
      </p:sp>
      <p:sp>
        <p:nvSpPr>
          <p:cNvPr id="4" name="Shape 1"/>
          <p:cNvSpPr/>
          <p:nvPr/>
        </p:nvSpPr>
        <p:spPr>
          <a:xfrm>
            <a:off x="6324124" y="2894052"/>
            <a:ext cx="7468553" cy="4208502"/>
          </a:xfrm>
          <a:prstGeom prst="roundRect">
            <a:avLst>
              <a:gd name="adj" fmla="val 853"/>
            </a:avLst>
          </a:prstGeom>
          <a:noFill/>
          <a:ln w="7620">
            <a:solidFill>
              <a:srgbClr val="FFFFFF">
                <a:alpha val="24000"/>
              </a:srgbClr>
            </a:solidFill>
            <a:prstDash val="solid"/>
          </a:ln>
        </p:spPr>
      </p:sp>
      <p:sp>
        <p:nvSpPr>
          <p:cNvPr id="5" name="Shape 2"/>
          <p:cNvSpPr/>
          <p:nvPr/>
        </p:nvSpPr>
        <p:spPr>
          <a:xfrm>
            <a:off x="6331744" y="2901672"/>
            <a:ext cx="7453312" cy="1068467"/>
          </a:xfrm>
          <a:prstGeom prst="rect">
            <a:avLst/>
          </a:prstGeom>
          <a:solidFill>
            <a:srgbClr val="FFFFFF">
              <a:alpha val="4000"/>
            </a:srgbClr>
          </a:solidFill>
          <a:ln/>
        </p:spPr>
      </p:sp>
      <p:sp>
        <p:nvSpPr>
          <p:cNvPr id="6" name="Text 3"/>
          <p:cNvSpPr/>
          <p:nvPr/>
        </p:nvSpPr>
        <p:spPr>
          <a:xfrm>
            <a:off x="6571059" y="3052882"/>
            <a:ext cx="138088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Model</a:t>
            </a:r>
            <a:endParaRPr lang="en-US" sz="1850" dirty="0"/>
          </a:p>
        </p:txBody>
      </p:sp>
      <p:sp>
        <p:nvSpPr>
          <p:cNvPr id="7" name="Text 4"/>
          <p:cNvSpPr/>
          <p:nvPr/>
        </p:nvSpPr>
        <p:spPr>
          <a:xfrm>
            <a:off x="8438198" y="3052882"/>
            <a:ext cx="137707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Accuracy</a:t>
            </a:r>
            <a:endParaRPr lang="en-US" sz="1850" dirty="0"/>
          </a:p>
        </p:txBody>
      </p:sp>
      <p:sp>
        <p:nvSpPr>
          <p:cNvPr id="8" name="Text 5"/>
          <p:cNvSpPr/>
          <p:nvPr/>
        </p:nvSpPr>
        <p:spPr>
          <a:xfrm>
            <a:off x="10301526" y="3052882"/>
            <a:ext cx="1377077" cy="76604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Computational Cost</a:t>
            </a:r>
            <a:endParaRPr lang="en-US" sz="1850" dirty="0"/>
          </a:p>
        </p:txBody>
      </p:sp>
      <p:sp>
        <p:nvSpPr>
          <p:cNvPr id="9" name="Text 6"/>
          <p:cNvSpPr/>
          <p:nvPr/>
        </p:nvSpPr>
        <p:spPr>
          <a:xfrm>
            <a:off x="12164854" y="3052882"/>
            <a:ext cx="1380887" cy="76604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Interpretability</a:t>
            </a:r>
            <a:endParaRPr lang="en-US" sz="1850" dirty="0"/>
          </a:p>
        </p:txBody>
      </p:sp>
      <p:sp>
        <p:nvSpPr>
          <p:cNvPr id="10" name="Shape 7"/>
          <p:cNvSpPr/>
          <p:nvPr/>
        </p:nvSpPr>
        <p:spPr>
          <a:xfrm>
            <a:off x="6331744" y="3970139"/>
            <a:ext cx="7453312" cy="685443"/>
          </a:xfrm>
          <a:prstGeom prst="rect">
            <a:avLst/>
          </a:prstGeom>
          <a:solidFill>
            <a:srgbClr val="000000">
              <a:alpha val="4000"/>
            </a:srgbClr>
          </a:solidFill>
          <a:ln/>
        </p:spPr>
      </p:sp>
      <p:sp>
        <p:nvSpPr>
          <p:cNvPr id="11" name="Text 8"/>
          <p:cNvSpPr/>
          <p:nvPr/>
        </p:nvSpPr>
        <p:spPr>
          <a:xfrm>
            <a:off x="6571059" y="4121348"/>
            <a:ext cx="138088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ARIMA</a:t>
            </a:r>
            <a:endParaRPr lang="en-US" sz="1850" dirty="0"/>
          </a:p>
        </p:txBody>
      </p:sp>
      <p:sp>
        <p:nvSpPr>
          <p:cNvPr id="12" name="Text 9"/>
          <p:cNvSpPr/>
          <p:nvPr/>
        </p:nvSpPr>
        <p:spPr>
          <a:xfrm>
            <a:off x="8438198" y="4121348"/>
            <a:ext cx="137707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High</a:t>
            </a:r>
            <a:endParaRPr lang="en-US" sz="1850" dirty="0"/>
          </a:p>
        </p:txBody>
      </p:sp>
      <p:sp>
        <p:nvSpPr>
          <p:cNvPr id="13" name="Text 10"/>
          <p:cNvSpPr/>
          <p:nvPr/>
        </p:nvSpPr>
        <p:spPr>
          <a:xfrm>
            <a:off x="10301526" y="4121348"/>
            <a:ext cx="137707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Low</a:t>
            </a:r>
            <a:endParaRPr lang="en-US" sz="1850" dirty="0"/>
          </a:p>
        </p:txBody>
      </p:sp>
      <p:sp>
        <p:nvSpPr>
          <p:cNvPr id="14" name="Text 11"/>
          <p:cNvSpPr/>
          <p:nvPr/>
        </p:nvSpPr>
        <p:spPr>
          <a:xfrm>
            <a:off x="12164854" y="4121348"/>
            <a:ext cx="138088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High</a:t>
            </a:r>
            <a:endParaRPr lang="en-US" sz="1850" dirty="0"/>
          </a:p>
        </p:txBody>
      </p:sp>
      <p:sp>
        <p:nvSpPr>
          <p:cNvPr id="15" name="Shape 12"/>
          <p:cNvSpPr/>
          <p:nvPr/>
        </p:nvSpPr>
        <p:spPr>
          <a:xfrm>
            <a:off x="6331744" y="4655582"/>
            <a:ext cx="7453312" cy="685443"/>
          </a:xfrm>
          <a:prstGeom prst="rect">
            <a:avLst/>
          </a:prstGeom>
          <a:solidFill>
            <a:srgbClr val="FFFFFF">
              <a:alpha val="4000"/>
            </a:srgbClr>
          </a:solidFill>
          <a:ln/>
        </p:spPr>
      </p:sp>
      <p:sp>
        <p:nvSpPr>
          <p:cNvPr id="16" name="Text 13"/>
          <p:cNvSpPr/>
          <p:nvPr/>
        </p:nvSpPr>
        <p:spPr>
          <a:xfrm>
            <a:off x="6571059" y="4806791"/>
            <a:ext cx="138088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LSTM</a:t>
            </a:r>
            <a:endParaRPr lang="en-US" sz="1850" dirty="0"/>
          </a:p>
        </p:txBody>
      </p:sp>
      <p:sp>
        <p:nvSpPr>
          <p:cNvPr id="17" name="Text 14"/>
          <p:cNvSpPr/>
          <p:nvPr/>
        </p:nvSpPr>
        <p:spPr>
          <a:xfrm>
            <a:off x="8438198" y="4806791"/>
            <a:ext cx="137707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Very High</a:t>
            </a:r>
            <a:endParaRPr lang="en-US" sz="1850" dirty="0"/>
          </a:p>
        </p:txBody>
      </p:sp>
      <p:sp>
        <p:nvSpPr>
          <p:cNvPr id="18" name="Text 15"/>
          <p:cNvSpPr/>
          <p:nvPr/>
        </p:nvSpPr>
        <p:spPr>
          <a:xfrm>
            <a:off x="10301526" y="4806791"/>
            <a:ext cx="137707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High</a:t>
            </a:r>
            <a:endParaRPr lang="en-US" sz="1850" dirty="0"/>
          </a:p>
        </p:txBody>
      </p:sp>
      <p:sp>
        <p:nvSpPr>
          <p:cNvPr id="19" name="Text 16"/>
          <p:cNvSpPr/>
          <p:nvPr/>
        </p:nvSpPr>
        <p:spPr>
          <a:xfrm>
            <a:off x="12164854" y="4806791"/>
            <a:ext cx="138088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Low</a:t>
            </a:r>
            <a:endParaRPr lang="en-US" sz="1850" dirty="0"/>
          </a:p>
        </p:txBody>
      </p:sp>
      <p:sp>
        <p:nvSpPr>
          <p:cNvPr id="20" name="Shape 17"/>
          <p:cNvSpPr/>
          <p:nvPr/>
        </p:nvSpPr>
        <p:spPr>
          <a:xfrm>
            <a:off x="6331744" y="5341025"/>
            <a:ext cx="7453312" cy="685443"/>
          </a:xfrm>
          <a:prstGeom prst="rect">
            <a:avLst/>
          </a:prstGeom>
          <a:solidFill>
            <a:srgbClr val="000000">
              <a:alpha val="4000"/>
            </a:srgbClr>
          </a:solidFill>
          <a:ln/>
        </p:spPr>
      </p:sp>
      <p:sp>
        <p:nvSpPr>
          <p:cNvPr id="21" name="Text 18"/>
          <p:cNvSpPr/>
          <p:nvPr/>
        </p:nvSpPr>
        <p:spPr>
          <a:xfrm>
            <a:off x="6571059" y="5492234"/>
            <a:ext cx="138088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Prophet</a:t>
            </a:r>
            <a:endParaRPr lang="en-US" sz="1850" dirty="0"/>
          </a:p>
        </p:txBody>
      </p:sp>
      <p:sp>
        <p:nvSpPr>
          <p:cNvPr id="22" name="Text 19"/>
          <p:cNvSpPr/>
          <p:nvPr/>
        </p:nvSpPr>
        <p:spPr>
          <a:xfrm>
            <a:off x="8438198" y="5492234"/>
            <a:ext cx="137707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High</a:t>
            </a:r>
            <a:endParaRPr lang="en-US" sz="1850" dirty="0"/>
          </a:p>
        </p:txBody>
      </p:sp>
      <p:sp>
        <p:nvSpPr>
          <p:cNvPr id="23" name="Text 20"/>
          <p:cNvSpPr/>
          <p:nvPr/>
        </p:nvSpPr>
        <p:spPr>
          <a:xfrm>
            <a:off x="10301526" y="5492234"/>
            <a:ext cx="137707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Moderate</a:t>
            </a:r>
            <a:endParaRPr lang="en-US" sz="1850" dirty="0"/>
          </a:p>
        </p:txBody>
      </p:sp>
      <p:sp>
        <p:nvSpPr>
          <p:cNvPr id="24" name="Text 21"/>
          <p:cNvSpPr/>
          <p:nvPr/>
        </p:nvSpPr>
        <p:spPr>
          <a:xfrm>
            <a:off x="12164854" y="5492234"/>
            <a:ext cx="138088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High</a:t>
            </a:r>
            <a:endParaRPr lang="en-US" sz="1850" dirty="0"/>
          </a:p>
        </p:txBody>
      </p:sp>
      <p:sp>
        <p:nvSpPr>
          <p:cNvPr id="25" name="Shape 22"/>
          <p:cNvSpPr/>
          <p:nvPr/>
        </p:nvSpPr>
        <p:spPr>
          <a:xfrm>
            <a:off x="6331744" y="6026468"/>
            <a:ext cx="7453312" cy="1068467"/>
          </a:xfrm>
          <a:prstGeom prst="rect">
            <a:avLst/>
          </a:prstGeom>
          <a:solidFill>
            <a:srgbClr val="FFFFFF">
              <a:alpha val="4000"/>
            </a:srgbClr>
          </a:solidFill>
          <a:ln/>
        </p:spPr>
      </p:sp>
      <p:sp>
        <p:nvSpPr>
          <p:cNvPr id="26" name="Text 23"/>
          <p:cNvSpPr/>
          <p:nvPr/>
        </p:nvSpPr>
        <p:spPr>
          <a:xfrm>
            <a:off x="6571059" y="6177677"/>
            <a:ext cx="1380887" cy="76604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Random Forest</a:t>
            </a:r>
            <a:endParaRPr lang="en-US" sz="1850" dirty="0"/>
          </a:p>
        </p:txBody>
      </p:sp>
      <p:sp>
        <p:nvSpPr>
          <p:cNvPr id="27" name="Text 24"/>
          <p:cNvSpPr/>
          <p:nvPr/>
        </p:nvSpPr>
        <p:spPr>
          <a:xfrm>
            <a:off x="8438198" y="6177677"/>
            <a:ext cx="137707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Moderate</a:t>
            </a:r>
            <a:endParaRPr lang="en-US" sz="1850" dirty="0"/>
          </a:p>
        </p:txBody>
      </p:sp>
      <p:sp>
        <p:nvSpPr>
          <p:cNvPr id="28" name="Text 25"/>
          <p:cNvSpPr/>
          <p:nvPr/>
        </p:nvSpPr>
        <p:spPr>
          <a:xfrm>
            <a:off x="10301526" y="6177677"/>
            <a:ext cx="137707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Moderate</a:t>
            </a:r>
            <a:endParaRPr lang="en-US" sz="1850" dirty="0"/>
          </a:p>
        </p:txBody>
      </p:sp>
      <p:sp>
        <p:nvSpPr>
          <p:cNvPr id="29" name="Text 26"/>
          <p:cNvSpPr/>
          <p:nvPr/>
        </p:nvSpPr>
        <p:spPr>
          <a:xfrm>
            <a:off x="12164854" y="6177677"/>
            <a:ext cx="1380887"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Moderate</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1164" y="699968"/>
            <a:ext cx="7661672" cy="1245632"/>
          </a:xfrm>
          <a:prstGeom prst="rect">
            <a:avLst/>
          </a:prstGeom>
          <a:noFill/>
          <a:ln/>
        </p:spPr>
        <p:txBody>
          <a:bodyPr wrap="square" lIns="0" tIns="0" rIns="0" bIns="0" rtlCol="0" anchor="t"/>
          <a:lstStyle/>
          <a:p>
            <a:pPr marL="0" indent="0">
              <a:lnSpc>
                <a:spcPts val="4900"/>
              </a:lnSpc>
              <a:buNone/>
            </a:pPr>
            <a:r>
              <a:rPr lang="en-US" sz="3900" dirty="0">
                <a:solidFill>
                  <a:srgbClr val="FFFFFF"/>
                </a:solidFill>
                <a:latin typeface="Unbounded" pitchFamily="34" charset="0"/>
                <a:ea typeface="Unbounded" pitchFamily="34" charset="-122"/>
                <a:cs typeface="Unbounded" pitchFamily="34" charset="-120"/>
              </a:rPr>
              <a:t>Incorporating regional and seasonal trends</a:t>
            </a:r>
            <a:endParaRPr lang="en-US" sz="3900" dirty="0"/>
          </a:p>
        </p:txBody>
      </p:sp>
      <p:pic>
        <p:nvPicPr>
          <p:cNvPr id="4" name="Image 1" descr="preencoded.png"/>
          <p:cNvPicPr>
            <a:picLocks noChangeAspect="1"/>
          </p:cNvPicPr>
          <p:nvPr/>
        </p:nvPicPr>
        <p:blipFill>
          <a:blip r:embed="rId4"/>
          <a:stretch>
            <a:fillRect/>
          </a:stretch>
        </p:blipFill>
        <p:spPr>
          <a:xfrm>
            <a:off x="741164" y="2263140"/>
            <a:ext cx="1058823" cy="1878330"/>
          </a:xfrm>
          <a:prstGeom prst="rect">
            <a:avLst/>
          </a:prstGeom>
        </p:spPr>
      </p:pic>
      <p:sp>
        <p:nvSpPr>
          <p:cNvPr id="5" name="Text 1"/>
          <p:cNvSpPr/>
          <p:nvPr/>
        </p:nvSpPr>
        <p:spPr>
          <a:xfrm>
            <a:off x="2117527" y="2474833"/>
            <a:ext cx="2491264" cy="311348"/>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Regional Trends</a:t>
            </a:r>
            <a:endParaRPr lang="en-US" sz="1950" dirty="0"/>
          </a:p>
        </p:txBody>
      </p:sp>
      <p:sp>
        <p:nvSpPr>
          <p:cNvPr id="6" name="Text 2"/>
          <p:cNvSpPr/>
          <p:nvPr/>
        </p:nvSpPr>
        <p:spPr>
          <a:xfrm>
            <a:off x="2117527" y="2913221"/>
            <a:ext cx="6285309" cy="1016556"/>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Identifying regional differences in sales patterns, such as population density, healthcare infrastructure, and consumer preferences, is important.</a:t>
            </a:r>
            <a:endParaRPr lang="en-US" sz="1650" dirty="0"/>
          </a:p>
        </p:txBody>
      </p:sp>
      <p:pic>
        <p:nvPicPr>
          <p:cNvPr id="7" name="Image 2" descr="preencoded.png"/>
          <p:cNvPicPr>
            <a:picLocks noChangeAspect="1"/>
          </p:cNvPicPr>
          <p:nvPr/>
        </p:nvPicPr>
        <p:blipFill>
          <a:blip r:embed="rId5"/>
          <a:stretch>
            <a:fillRect/>
          </a:stretch>
        </p:blipFill>
        <p:spPr>
          <a:xfrm>
            <a:off x="741164" y="4141470"/>
            <a:ext cx="1058823" cy="1694021"/>
          </a:xfrm>
          <a:prstGeom prst="rect">
            <a:avLst/>
          </a:prstGeom>
        </p:spPr>
      </p:pic>
      <p:sp>
        <p:nvSpPr>
          <p:cNvPr id="8" name="Text 3"/>
          <p:cNvSpPr/>
          <p:nvPr/>
        </p:nvSpPr>
        <p:spPr>
          <a:xfrm>
            <a:off x="2117527" y="4353163"/>
            <a:ext cx="2491264" cy="311348"/>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Seasonal Trends</a:t>
            </a:r>
            <a:endParaRPr lang="en-US" sz="1950" dirty="0"/>
          </a:p>
        </p:txBody>
      </p:sp>
      <p:sp>
        <p:nvSpPr>
          <p:cNvPr id="9" name="Text 4"/>
          <p:cNvSpPr/>
          <p:nvPr/>
        </p:nvSpPr>
        <p:spPr>
          <a:xfrm>
            <a:off x="2117527" y="4791551"/>
            <a:ext cx="6285309" cy="677704"/>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Incorporating seasonal variations, such as flu season, summer vacations, and holiday promotions, into forecasting models is crucial.</a:t>
            </a:r>
            <a:endParaRPr lang="en-US" sz="1650" dirty="0"/>
          </a:p>
        </p:txBody>
      </p:sp>
      <p:pic>
        <p:nvPicPr>
          <p:cNvPr id="10" name="Image 3" descr="preencoded.png"/>
          <p:cNvPicPr>
            <a:picLocks noChangeAspect="1"/>
          </p:cNvPicPr>
          <p:nvPr/>
        </p:nvPicPr>
        <p:blipFill>
          <a:blip r:embed="rId6"/>
          <a:stretch>
            <a:fillRect/>
          </a:stretch>
        </p:blipFill>
        <p:spPr>
          <a:xfrm>
            <a:off x="741164" y="5835491"/>
            <a:ext cx="1058823" cy="1694021"/>
          </a:xfrm>
          <a:prstGeom prst="rect">
            <a:avLst/>
          </a:prstGeom>
        </p:spPr>
      </p:pic>
      <p:sp>
        <p:nvSpPr>
          <p:cNvPr id="11" name="Text 5"/>
          <p:cNvSpPr/>
          <p:nvPr/>
        </p:nvSpPr>
        <p:spPr>
          <a:xfrm>
            <a:off x="2117527" y="6047184"/>
            <a:ext cx="2734389" cy="311348"/>
          </a:xfrm>
          <a:prstGeom prst="rect">
            <a:avLst/>
          </a:prstGeom>
          <a:noFill/>
          <a:ln/>
        </p:spPr>
        <p:txBody>
          <a:bodyPr wrap="none" lIns="0" tIns="0" rIns="0" bIns="0" rtlCol="0" anchor="t"/>
          <a:lstStyle/>
          <a:p>
            <a:pPr marL="0" indent="0" algn="l">
              <a:lnSpc>
                <a:spcPts val="2450"/>
              </a:lnSpc>
              <a:buNone/>
            </a:pPr>
            <a:r>
              <a:rPr lang="en-US" sz="1950" dirty="0">
                <a:solidFill>
                  <a:srgbClr val="CAD6DE"/>
                </a:solidFill>
                <a:latin typeface="Unbounded" pitchFamily="34" charset="0"/>
                <a:ea typeface="Unbounded" pitchFamily="34" charset="-122"/>
                <a:cs typeface="Unbounded" pitchFamily="34" charset="-120"/>
              </a:rPr>
              <a:t>Model Adjustment</a:t>
            </a:r>
            <a:endParaRPr lang="en-US" sz="1950" dirty="0"/>
          </a:p>
        </p:txBody>
      </p:sp>
      <p:sp>
        <p:nvSpPr>
          <p:cNvPr id="12" name="Text 6"/>
          <p:cNvSpPr/>
          <p:nvPr/>
        </p:nvSpPr>
        <p:spPr>
          <a:xfrm>
            <a:off x="2117527" y="6485573"/>
            <a:ext cx="6285309" cy="677704"/>
          </a:xfrm>
          <a:prstGeom prst="rect">
            <a:avLst/>
          </a:prstGeom>
          <a:noFill/>
          <a:ln/>
        </p:spPr>
        <p:txBody>
          <a:bodyPr wrap="square" lIns="0" tIns="0" rIns="0" bIns="0" rtlCol="0" anchor="t"/>
          <a:lstStyle/>
          <a:p>
            <a:pPr marL="0" indent="0" algn="l">
              <a:lnSpc>
                <a:spcPts val="2650"/>
              </a:lnSpc>
              <a:buNone/>
            </a:pPr>
            <a:r>
              <a:rPr lang="en-US" sz="1650" dirty="0">
                <a:solidFill>
                  <a:srgbClr val="CAD6DE"/>
                </a:solidFill>
                <a:latin typeface="Cabin" pitchFamily="34" charset="0"/>
                <a:ea typeface="Cabin" pitchFamily="34" charset="-122"/>
                <a:cs typeface="Cabin" pitchFamily="34" charset="-120"/>
              </a:rPr>
              <a:t>Adjusting forecasting models to account for regional and seasonal variations leads to more accurate predictions.</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7223" y="501968"/>
            <a:ext cx="7869555" cy="1070848"/>
          </a:xfrm>
          <a:prstGeom prst="rect">
            <a:avLst/>
          </a:prstGeom>
          <a:noFill/>
          <a:ln/>
        </p:spPr>
        <p:txBody>
          <a:bodyPr wrap="square" lIns="0" tIns="0" rIns="0" bIns="0" rtlCol="0" anchor="t"/>
          <a:lstStyle/>
          <a:p>
            <a:pPr marL="0" indent="0">
              <a:lnSpc>
                <a:spcPts val="4200"/>
              </a:lnSpc>
              <a:buNone/>
            </a:pPr>
            <a:r>
              <a:rPr lang="en-US" sz="3350" dirty="0">
                <a:solidFill>
                  <a:srgbClr val="FFFFFF"/>
                </a:solidFill>
                <a:latin typeface="Unbounded" pitchFamily="34" charset="0"/>
                <a:ea typeface="Unbounded" pitchFamily="34" charset="-122"/>
                <a:cs typeface="Unbounded" pitchFamily="34" charset="-120"/>
              </a:rPr>
              <a:t>Evaluating model performance and accuracy</a:t>
            </a:r>
            <a:endParaRPr lang="en-US" sz="3350" dirty="0"/>
          </a:p>
        </p:txBody>
      </p:sp>
      <p:pic>
        <p:nvPicPr>
          <p:cNvPr id="4" name="Image 1" descr="preencoded.png"/>
          <p:cNvPicPr>
            <a:picLocks noChangeAspect="1"/>
          </p:cNvPicPr>
          <p:nvPr/>
        </p:nvPicPr>
        <p:blipFill>
          <a:blip r:embed="rId4"/>
          <a:stretch>
            <a:fillRect/>
          </a:stretch>
        </p:blipFill>
        <p:spPr>
          <a:xfrm>
            <a:off x="637223" y="1845826"/>
            <a:ext cx="455176" cy="455176"/>
          </a:xfrm>
          <a:prstGeom prst="rect">
            <a:avLst/>
          </a:prstGeom>
        </p:spPr>
      </p:pic>
      <p:sp>
        <p:nvSpPr>
          <p:cNvPr id="5" name="Text 1"/>
          <p:cNvSpPr/>
          <p:nvPr/>
        </p:nvSpPr>
        <p:spPr>
          <a:xfrm>
            <a:off x="637223" y="2483048"/>
            <a:ext cx="2265402" cy="267653"/>
          </a:xfrm>
          <a:prstGeom prst="rect">
            <a:avLst/>
          </a:prstGeom>
          <a:noFill/>
          <a:ln/>
        </p:spPr>
        <p:txBody>
          <a:bodyPr wrap="none" lIns="0" tIns="0" rIns="0" bIns="0" rtlCol="0" anchor="t"/>
          <a:lstStyle/>
          <a:p>
            <a:pPr marL="0" indent="0" algn="l">
              <a:lnSpc>
                <a:spcPts val="2100"/>
              </a:lnSpc>
              <a:buNone/>
            </a:pPr>
            <a:r>
              <a:rPr lang="en-US" sz="1650" dirty="0">
                <a:solidFill>
                  <a:srgbClr val="CAD6DE"/>
                </a:solidFill>
                <a:latin typeface="Unbounded" pitchFamily="34" charset="0"/>
                <a:ea typeface="Unbounded" pitchFamily="34" charset="-122"/>
                <a:cs typeface="Unbounded" pitchFamily="34" charset="-120"/>
              </a:rPr>
              <a:t>Accuracy Metrics</a:t>
            </a:r>
            <a:endParaRPr lang="en-US" sz="1650" dirty="0"/>
          </a:p>
        </p:txBody>
      </p:sp>
      <p:sp>
        <p:nvSpPr>
          <p:cNvPr id="6" name="Text 2"/>
          <p:cNvSpPr/>
          <p:nvPr/>
        </p:nvSpPr>
        <p:spPr>
          <a:xfrm>
            <a:off x="637223" y="2859881"/>
            <a:ext cx="7869555" cy="582454"/>
          </a:xfrm>
          <a:prstGeom prst="rect">
            <a:avLst/>
          </a:prstGeom>
          <a:noFill/>
          <a:ln/>
        </p:spPr>
        <p:txBody>
          <a:bodyPr wrap="square" lIns="0" tIns="0" rIns="0" bIns="0" rtlCol="0" anchor="t"/>
          <a:lstStyle/>
          <a:p>
            <a:pPr marL="0" indent="0" algn="l">
              <a:lnSpc>
                <a:spcPts val="2250"/>
              </a:lnSpc>
              <a:buNone/>
            </a:pPr>
            <a:r>
              <a:rPr lang="en-US" sz="1400" dirty="0">
                <a:solidFill>
                  <a:srgbClr val="CAD6DE"/>
                </a:solidFill>
                <a:latin typeface="Cabin" pitchFamily="34" charset="0"/>
                <a:ea typeface="Cabin" pitchFamily="34" charset="-122"/>
                <a:cs typeface="Cabin" pitchFamily="34" charset="-120"/>
              </a:rPr>
              <a:t>Evaluating model performance using metrics such as mean absolute error (MAE), root mean squared error (RMSE), and R-squared helps assess the model's predictive power.</a:t>
            </a:r>
            <a:endParaRPr lang="en-US" sz="1400" dirty="0"/>
          </a:p>
        </p:txBody>
      </p:sp>
      <p:pic>
        <p:nvPicPr>
          <p:cNvPr id="7" name="Image 2" descr="preencoded.png"/>
          <p:cNvPicPr>
            <a:picLocks noChangeAspect="1"/>
          </p:cNvPicPr>
          <p:nvPr/>
        </p:nvPicPr>
        <p:blipFill>
          <a:blip r:embed="rId5"/>
          <a:stretch>
            <a:fillRect/>
          </a:stretch>
        </p:blipFill>
        <p:spPr>
          <a:xfrm>
            <a:off x="637223" y="3988475"/>
            <a:ext cx="455176" cy="455176"/>
          </a:xfrm>
          <a:prstGeom prst="rect">
            <a:avLst/>
          </a:prstGeom>
        </p:spPr>
      </p:pic>
      <p:sp>
        <p:nvSpPr>
          <p:cNvPr id="8" name="Text 3"/>
          <p:cNvSpPr/>
          <p:nvPr/>
        </p:nvSpPr>
        <p:spPr>
          <a:xfrm>
            <a:off x="637223" y="4625697"/>
            <a:ext cx="2142173" cy="267653"/>
          </a:xfrm>
          <a:prstGeom prst="rect">
            <a:avLst/>
          </a:prstGeom>
          <a:noFill/>
          <a:ln/>
        </p:spPr>
        <p:txBody>
          <a:bodyPr wrap="none" lIns="0" tIns="0" rIns="0" bIns="0" rtlCol="0" anchor="t"/>
          <a:lstStyle/>
          <a:p>
            <a:pPr marL="0" indent="0" algn="l">
              <a:lnSpc>
                <a:spcPts val="2100"/>
              </a:lnSpc>
              <a:buNone/>
            </a:pPr>
            <a:r>
              <a:rPr lang="en-US" sz="1650" dirty="0">
                <a:solidFill>
                  <a:srgbClr val="CAD6DE"/>
                </a:solidFill>
                <a:latin typeface="Unbounded" pitchFamily="34" charset="0"/>
                <a:ea typeface="Unbounded" pitchFamily="34" charset="-122"/>
                <a:cs typeface="Unbounded" pitchFamily="34" charset="-120"/>
              </a:rPr>
              <a:t>Visualization</a:t>
            </a:r>
            <a:endParaRPr lang="en-US" sz="1650" dirty="0"/>
          </a:p>
        </p:txBody>
      </p:sp>
      <p:sp>
        <p:nvSpPr>
          <p:cNvPr id="9" name="Text 4"/>
          <p:cNvSpPr/>
          <p:nvPr/>
        </p:nvSpPr>
        <p:spPr>
          <a:xfrm>
            <a:off x="637223" y="5002530"/>
            <a:ext cx="7869555" cy="582454"/>
          </a:xfrm>
          <a:prstGeom prst="rect">
            <a:avLst/>
          </a:prstGeom>
          <a:noFill/>
          <a:ln/>
        </p:spPr>
        <p:txBody>
          <a:bodyPr wrap="square" lIns="0" tIns="0" rIns="0" bIns="0" rtlCol="0" anchor="t"/>
          <a:lstStyle/>
          <a:p>
            <a:pPr marL="0" indent="0" algn="l">
              <a:lnSpc>
                <a:spcPts val="2250"/>
              </a:lnSpc>
              <a:buNone/>
            </a:pPr>
            <a:r>
              <a:rPr lang="en-US" sz="1400" dirty="0">
                <a:solidFill>
                  <a:srgbClr val="CAD6DE"/>
                </a:solidFill>
                <a:latin typeface="Cabin" pitchFamily="34" charset="0"/>
                <a:ea typeface="Cabin" pitchFamily="34" charset="-122"/>
                <a:cs typeface="Cabin" pitchFamily="34" charset="-120"/>
              </a:rPr>
              <a:t>Visualizing forecast results and comparing them to actual sales data provides insights into model performance and identifies areas for improvement.</a:t>
            </a:r>
            <a:endParaRPr lang="en-US" sz="1400" dirty="0"/>
          </a:p>
        </p:txBody>
      </p:sp>
      <p:pic>
        <p:nvPicPr>
          <p:cNvPr id="10" name="Image 3" descr="preencoded.png"/>
          <p:cNvPicPr>
            <a:picLocks noChangeAspect="1"/>
          </p:cNvPicPr>
          <p:nvPr/>
        </p:nvPicPr>
        <p:blipFill>
          <a:blip r:embed="rId6"/>
          <a:stretch>
            <a:fillRect/>
          </a:stretch>
        </p:blipFill>
        <p:spPr>
          <a:xfrm>
            <a:off x="637223" y="6131123"/>
            <a:ext cx="455176" cy="455176"/>
          </a:xfrm>
          <a:prstGeom prst="rect">
            <a:avLst/>
          </a:prstGeom>
        </p:spPr>
      </p:pic>
      <p:sp>
        <p:nvSpPr>
          <p:cNvPr id="11" name="Text 5"/>
          <p:cNvSpPr/>
          <p:nvPr/>
        </p:nvSpPr>
        <p:spPr>
          <a:xfrm>
            <a:off x="637223" y="6768346"/>
            <a:ext cx="2142173" cy="267653"/>
          </a:xfrm>
          <a:prstGeom prst="rect">
            <a:avLst/>
          </a:prstGeom>
          <a:noFill/>
          <a:ln/>
        </p:spPr>
        <p:txBody>
          <a:bodyPr wrap="none" lIns="0" tIns="0" rIns="0" bIns="0" rtlCol="0" anchor="t"/>
          <a:lstStyle/>
          <a:p>
            <a:pPr marL="0" indent="0" algn="l">
              <a:lnSpc>
                <a:spcPts val="2100"/>
              </a:lnSpc>
              <a:buNone/>
            </a:pPr>
            <a:r>
              <a:rPr lang="en-US" sz="1650" dirty="0">
                <a:solidFill>
                  <a:srgbClr val="CAD6DE"/>
                </a:solidFill>
                <a:latin typeface="Unbounded" pitchFamily="34" charset="0"/>
                <a:ea typeface="Unbounded" pitchFamily="34" charset="-122"/>
                <a:cs typeface="Unbounded" pitchFamily="34" charset="-120"/>
              </a:rPr>
              <a:t>Model Tuning</a:t>
            </a:r>
            <a:endParaRPr lang="en-US" sz="1650" dirty="0"/>
          </a:p>
        </p:txBody>
      </p:sp>
      <p:sp>
        <p:nvSpPr>
          <p:cNvPr id="12" name="Text 6"/>
          <p:cNvSpPr/>
          <p:nvPr/>
        </p:nvSpPr>
        <p:spPr>
          <a:xfrm>
            <a:off x="637223" y="7145179"/>
            <a:ext cx="7869555" cy="582454"/>
          </a:xfrm>
          <a:prstGeom prst="rect">
            <a:avLst/>
          </a:prstGeom>
          <a:noFill/>
          <a:ln/>
        </p:spPr>
        <p:txBody>
          <a:bodyPr wrap="square" lIns="0" tIns="0" rIns="0" bIns="0" rtlCol="0" anchor="t"/>
          <a:lstStyle/>
          <a:p>
            <a:pPr marL="0" indent="0" algn="l">
              <a:lnSpc>
                <a:spcPts val="2250"/>
              </a:lnSpc>
              <a:buNone/>
            </a:pPr>
            <a:r>
              <a:rPr lang="en-US" sz="1400" dirty="0">
                <a:solidFill>
                  <a:srgbClr val="CAD6DE"/>
                </a:solidFill>
                <a:latin typeface="Cabin" pitchFamily="34" charset="0"/>
                <a:ea typeface="Cabin" pitchFamily="34" charset="-122"/>
                <a:cs typeface="Cabin" pitchFamily="34" charset="-120"/>
              </a:rPr>
              <a:t>Fine-tuning model parameters and exploring different forecasting techniques based on performance evaluation can enhance prediction accuracy.</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1719" y="906780"/>
            <a:ext cx="7853362" cy="2711648"/>
          </a:xfrm>
          <a:prstGeom prst="rect">
            <a:avLst/>
          </a:prstGeom>
          <a:noFill/>
          <a:ln/>
        </p:spPr>
        <p:txBody>
          <a:bodyPr wrap="square" lIns="0" tIns="0" rIns="0" bIns="0" rtlCol="0" anchor="t"/>
          <a:lstStyle/>
          <a:p>
            <a:pPr marL="0" indent="0">
              <a:lnSpc>
                <a:spcPts val="4250"/>
              </a:lnSpc>
              <a:buNone/>
            </a:pPr>
            <a:r>
              <a:rPr lang="en-US" sz="3400" dirty="0">
                <a:solidFill>
                  <a:srgbClr val="FFFFFF"/>
                </a:solidFill>
                <a:latin typeface="Unbounded" pitchFamily="34" charset="0"/>
                <a:ea typeface="Unbounded" pitchFamily="34" charset="-122"/>
                <a:cs typeface="Unbounded" pitchFamily="34" charset="-120"/>
              </a:rPr>
              <a:t>Insights and recommendations for improving sales prediction, Serving predictions on a web interface using streamlit</a:t>
            </a:r>
            <a:endParaRPr lang="en-US" sz="3400" dirty="0"/>
          </a:p>
        </p:txBody>
      </p:sp>
      <p:sp>
        <p:nvSpPr>
          <p:cNvPr id="4" name="Shape 1"/>
          <p:cNvSpPr/>
          <p:nvPr/>
        </p:nvSpPr>
        <p:spPr>
          <a:xfrm>
            <a:off x="6131719" y="4102298"/>
            <a:ext cx="414814" cy="414814"/>
          </a:xfrm>
          <a:prstGeom prst="roundRect">
            <a:avLst>
              <a:gd name="adj" fmla="val 6667"/>
            </a:avLst>
          </a:prstGeom>
          <a:solidFill>
            <a:srgbClr val="304755"/>
          </a:solidFill>
          <a:ln/>
        </p:spPr>
      </p:sp>
      <p:sp>
        <p:nvSpPr>
          <p:cNvPr id="5" name="Text 2"/>
          <p:cNvSpPr/>
          <p:nvPr/>
        </p:nvSpPr>
        <p:spPr>
          <a:xfrm>
            <a:off x="6277808" y="4179570"/>
            <a:ext cx="122634" cy="260271"/>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1</a:t>
            </a:r>
            <a:endParaRPr lang="en-US" sz="2000" dirty="0"/>
          </a:p>
        </p:txBody>
      </p:sp>
      <p:sp>
        <p:nvSpPr>
          <p:cNvPr id="6" name="Text 3"/>
          <p:cNvSpPr/>
          <p:nvPr/>
        </p:nvSpPr>
        <p:spPr>
          <a:xfrm>
            <a:off x="6730841" y="4102298"/>
            <a:ext cx="2169081" cy="271105"/>
          </a:xfrm>
          <a:prstGeom prst="rect">
            <a:avLst/>
          </a:prstGeom>
          <a:noFill/>
          <a:ln/>
        </p:spPr>
        <p:txBody>
          <a:bodyPr wrap="none" lIns="0" tIns="0" rIns="0" bIns="0" rtlCol="0" anchor="t"/>
          <a:lstStyle/>
          <a:p>
            <a:pPr marL="0" indent="0">
              <a:lnSpc>
                <a:spcPts val="2100"/>
              </a:lnSpc>
              <a:buNone/>
            </a:pPr>
            <a:r>
              <a:rPr lang="en-US" sz="1700" dirty="0">
                <a:solidFill>
                  <a:srgbClr val="CAD6DE"/>
                </a:solidFill>
                <a:latin typeface="Unbounded" pitchFamily="34" charset="0"/>
                <a:ea typeface="Unbounded" pitchFamily="34" charset="-122"/>
                <a:cs typeface="Unbounded" pitchFamily="34" charset="-120"/>
              </a:rPr>
              <a:t>Data Quality</a:t>
            </a:r>
            <a:endParaRPr lang="en-US" sz="1700" dirty="0"/>
          </a:p>
        </p:txBody>
      </p:sp>
      <p:sp>
        <p:nvSpPr>
          <p:cNvPr id="7" name="Text 4"/>
          <p:cNvSpPr/>
          <p:nvPr/>
        </p:nvSpPr>
        <p:spPr>
          <a:xfrm>
            <a:off x="6730841" y="4484013"/>
            <a:ext cx="3235404" cy="885111"/>
          </a:xfrm>
          <a:prstGeom prst="rect">
            <a:avLst/>
          </a:prstGeom>
          <a:noFill/>
          <a:ln/>
        </p:spPr>
        <p:txBody>
          <a:bodyPr wrap="square" lIns="0" tIns="0" rIns="0" bIns="0" rtlCol="0" anchor="t"/>
          <a:lstStyle/>
          <a:p>
            <a:pPr marL="0" indent="0">
              <a:lnSpc>
                <a:spcPts val="2300"/>
              </a:lnSpc>
              <a:buNone/>
            </a:pPr>
            <a:r>
              <a:rPr lang="en-US" sz="1450" dirty="0">
                <a:solidFill>
                  <a:srgbClr val="CAD6DE"/>
                </a:solidFill>
                <a:latin typeface="Cabin" pitchFamily="34" charset="0"/>
                <a:ea typeface="Cabin" pitchFamily="34" charset="-122"/>
                <a:cs typeface="Cabin" pitchFamily="34" charset="-120"/>
              </a:rPr>
              <a:t>Ensuring data accuracy, completeness, and consistency is essential for reliable predictions.</a:t>
            </a:r>
            <a:endParaRPr lang="en-US" sz="1450" dirty="0"/>
          </a:p>
        </p:txBody>
      </p:sp>
      <p:sp>
        <p:nvSpPr>
          <p:cNvPr id="8" name="Shape 5"/>
          <p:cNvSpPr/>
          <p:nvPr/>
        </p:nvSpPr>
        <p:spPr>
          <a:xfrm>
            <a:off x="10150554" y="4102298"/>
            <a:ext cx="414814" cy="414814"/>
          </a:xfrm>
          <a:prstGeom prst="roundRect">
            <a:avLst>
              <a:gd name="adj" fmla="val 6667"/>
            </a:avLst>
          </a:prstGeom>
          <a:solidFill>
            <a:srgbClr val="304755"/>
          </a:solidFill>
          <a:ln/>
        </p:spPr>
      </p:sp>
      <p:sp>
        <p:nvSpPr>
          <p:cNvPr id="9" name="Text 6"/>
          <p:cNvSpPr/>
          <p:nvPr/>
        </p:nvSpPr>
        <p:spPr>
          <a:xfrm>
            <a:off x="10255329" y="4179570"/>
            <a:ext cx="205264" cy="260271"/>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2</a:t>
            </a:r>
            <a:endParaRPr lang="en-US" sz="2000" dirty="0"/>
          </a:p>
        </p:txBody>
      </p:sp>
      <p:sp>
        <p:nvSpPr>
          <p:cNvPr id="10" name="Text 7"/>
          <p:cNvSpPr/>
          <p:nvPr/>
        </p:nvSpPr>
        <p:spPr>
          <a:xfrm>
            <a:off x="10749677" y="4102298"/>
            <a:ext cx="2278737" cy="271105"/>
          </a:xfrm>
          <a:prstGeom prst="rect">
            <a:avLst/>
          </a:prstGeom>
          <a:noFill/>
          <a:ln/>
        </p:spPr>
        <p:txBody>
          <a:bodyPr wrap="none" lIns="0" tIns="0" rIns="0" bIns="0" rtlCol="0" anchor="t"/>
          <a:lstStyle/>
          <a:p>
            <a:pPr marL="0" indent="0">
              <a:lnSpc>
                <a:spcPts val="2100"/>
              </a:lnSpc>
              <a:buNone/>
            </a:pPr>
            <a:r>
              <a:rPr lang="en-US" sz="1700" dirty="0">
                <a:solidFill>
                  <a:srgbClr val="CAD6DE"/>
                </a:solidFill>
                <a:latin typeface="Unbounded" pitchFamily="34" charset="0"/>
                <a:ea typeface="Unbounded" pitchFamily="34" charset="-122"/>
                <a:cs typeface="Unbounded" pitchFamily="34" charset="-120"/>
              </a:rPr>
              <a:t>Feature Selection</a:t>
            </a:r>
            <a:endParaRPr lang="en-US" sz="1700" dirty="0"/>
          </a:p>
        </p:txBody>
      </p:sp>
      <p:sp>
        <p:nvSpPr>
          <p:cNvPr id="11" name="Text 8"/>
          <p:cNvSpPr/>
          <p:nvPr/>
        </p:nvSpPr>
        <p:spPr>
          <a:xfrm>
            <a:off x="10749677" y="4484013"/>
            <a:ext cx="3235404" cy="885111"/>
          </a:xfrm>
          <a:prstGeom prst="rect">
            <a:avLst/>
          </a:prstGeom>
          <a:noFill/>
          <a:ln/>
        </p:spPr>
        <p:txBody>
          <a:bodyPr wrap="square" lIns="0" tIns="0" rIns="0" bIns="0" rtlCol="0" anchor="t"/>
          <a:lstStyle/>
          <a:p>
            <a:pPr marL="0" indent="0">
              <a:lnSpc>
                <a:spcPts val="2300"/>
              </a:lnSpc>
              <a:buNone/>
            </a:pPr>
            <a:r>
              <a:rPr lang="en-US" sz="1450" dirty="0">
                <a:solidFill>
                  <a:srgbClr val="CAD6DE"/>
                </a:solidFill>
                <a:latin typeface="Cabin" pitchFamily="34" charset="0"/>
                <a:ea typeface="Cabin" pitchFamily="34" charset="-122"/>
                <a:cs typeface="Cabin" pitchFamily="34" charset="-120"/>
              </a:rPr>
              <a:t>Identifying and selecting relevant features that significantly impact sales is crucial for model accuracy.</a:t>
            </a:r>
            <a:endParaRPr lang="en-US" sz="1450" dirty="0"/>
          </a:p>
        </p:txBody>
      </p:sp>
      <p:sp>
        <p:nvSpPr>
          <p:cNvPr id="12" name="Shape 9"/>
          <p:cNvSpPr/>
          <p:nvPr/>
        </p:nvSpPr>
        <p:spPr>
          <a:xfrm>
            <a:off x="6131719" y="5760839"/>
            <a:ext cx="414814" cy="414814"/>
          </a:xfrm>
          <a:prstGeom prst="roundRect">
            <a:avLst>
              <a:gd name="adj" fmla="val 6667"/>
            </a:avLst>
          </a:prstGeom>
          <a:solidFill>
            <a:srgbClr val="304755"/>
          </a:solidFill>
          <a:ln/>
        </p:spPr>
      </p:sp>
      <p:sp>
        <p:nvSpPr>
          <p:cNvPr id="13" name="Text 10"/>
          <p:cNvSpPr/>
          <p:nvPr/>
        </p:nvSpPr>
        <p:spPr>
          <a:xfrm>
            <a:off x="6234470" y="5838111"/>
            <a:ext cx="209193" cy="260271"/>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3</a:t>
            </a:r>
            <a:endParaRPr lang="en-US" sz="2000" dirty="0"/>
          </a:p>
        </p:txBody>
      </p:sp>
      <p:sp>
        <p:nvSpPr>
          <p:cNvPr id="14" name="Text 11"/>
          <p:cNvSpPr/>
          <p:nvPr/>
        </p:nvSpPr>
        <p:spPr>
          <a:xfrm>
            <a:off x="6730841" y="5760839"/>
            <a:ext cx="2169081" cy="271105"/>
          </a:xfrm>
          <a:prstGeom prst="rect">
            <a:avLst/>
          </a:prstGeom>
          <a:noFill/>
          <a:ln/>
        </p:spPr>
        <p:txBody>
          <a:bodyPr wrap="none" lIns="0" tIns="0" rIns="0" bIns="0" rtlCol="0" anchor="t"/>
          <a:lstStyle/>
          <a:p>
            <a:pPr marL="0" indent="0">
              <a:lnSpc>
                <a:spcPts val="2100"/>
              </a:lnSpc>
              <a:buNone/>
            </a:pPr>
            <a:r>
              <a:rPr lang="en-US" sz="1700" dirty="0">
                <a:solidFill>
                  <a:srgbClr val="CAD6DE"/>
                </a:solidFill>
                <a:latin typeface="Unbounded" pitchFamily="34" charset="0"/>
                <a:ea typeface="Unbounded" pitchFamily="34" charset="-122"/>
                <a:cs typeface="Unbounded" pitchFamily="34" charset="-120"/>
              </a:rPr>
              <a:t>Model Selection</a:t>
            </a:r>
            <a:endParaRPr lang="en-US" sz="1700" dirty="0"/>
          </a:p>
        </p:txBody>
      </p:sp>
      <p:sp>
        <p:nvSpPr>
          <p:cNvPr id="15" name="Text 12"/>
          <p:cNvSpPr/>
          <p:nvPr/>
        </p:nvSpPr>
        <p:spPr>
          <a:xfrm>
            <a:off x="6730841" y="6142553"/>
            <a:ext cx="3235404" cy="1180148"/>
          </a:xfrm>
          <a:prstGeom prst="rect">
            <a:avLst/>
          </a:prstGeom>
          <a:noFill/>
          <a:ln/>
        </p:spPr>
        <p:txBody>
          <a:bodyPr wrap="square" lIns="0" tIns="0" rIns="0" bIns="0" rtlCol="0" anchor="t"/>
          <a:lstStyle/>
          <a:p>
            <a:pPr marL="0" indent="0">
              <a:lnSpc>
                <a:spcPts val="2300"/>
              </a:lnSpc>
              <a:buNone/>
            </a:pPr>
            <a:r>
              <a:rPr lang="en-US" sz="1450" dirty="0">
                <a:solidFill>
                  <a:srgbClr val="CAD6DE"/>
                </a:solidFill>
                <a:latin typeface="Cabin" pitchFamily="34" charset="0"/>
                <a:ea typeface="Cabin" pitchFamily="34" charset="-122"/>
                <a:cs typeface="Cabin" pitchFamily="34" charset="-120"/>
              </a:rPr>
              <a:t>Choosing the most appropriate forecasting model based on data characteristics and desired prediction accuracy is important.</a:t>
            </a:r>
            <a:endParaRPr lang="en-US" sz="1450" dirty="0"/>
          </a:p>
        </p:txBody>
      </p:sp>
      <p:sp>
        <p:nvSpPr>
          <p:cNvPr id="16" name="Shape 13"/>
          <p:cNvSpPr/>
          <p:nvPr/>
        </p:nvSpPr>
        <p:spPr>
          <a:xfrm>
            <a:off x="10150554" y="5760839"/>
            <a:ext cx="414814" cy="414814"/>
          </a:xfrm>
          <a:prstGeom prst="roundRect">
            <a:avLst>
              <a:gd name="adj" fmla="val 6667"/>
            </a:avLst>
          </a:prstGeom>
          <a:solidFill>
            <a:srgbClr val="304755"/>
          </a:solidFill>
          <a:ln/>
        </p:spPr>
      </p:sp>
      <p:sp>
        <p:nvSpPr>
          <p:cNvPr id="17" name="Text 14"/>
          <p:cNvSpPr/>
          <p:nvPr/>
        </p:nvSpPr>
        <p:spPr>
          <a:xfrm>
            <a:off x="10253424" y="5838111"/>
            <a:ext cx="208955" cy="260271"/>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4</a:t>
            </a:r>
            <a:endParaRPr lang="en-US" sz="2000" dirty="0"/>
          </a:p>
        </p:txBody>
      </p:sp>
      <p:sp>
        <p:nvSpPr>
          <p:cNvPr id="18" name="Text 15"/>
          <p:cNvSpPr/>
          <p:nvPr/>
        </p:nvSpPr>
        <p:spPr>
          <a:xfrm>
            <a:off x="10749677" y="5760839"/>
            <a:ext cx="2464118" cy="271105"/>
          </a:xfrm>
          <a:prstGeom prst="rect">
            <a:avLst/>
          </a:prstGeom>
          <a:noFill/>
          <a:ln/>
        </p:spPr>
        <p:txBody>
          <a:bodyPr wrap="none" lIns="0" tIns="0" rIns="0" bIns="0" rtlCol="0" anchor="t"/>
          <a:lstStyle/>
          <a:p>
            <a:pPr marL="0" indent="0">
              <a:lnSpc>
                <a:spcPts val="2100"/>
              </a:lnSpc>
              <a:buNone/>
            </a:pPr>
            <a:r>
              <a:rPr lang="en-US" sz="1700" dirty="0">
                <a:solidFill>
                  <a:srgbClr val="CAD6DE"/>
                </a:solidFill>
                <a:latin typeface="Unbounded" pitchFamily="34" charset="0"/>
                <a:ea typeface="Unbounded" pitchFamily="34" charset="-122"/>
                <a:cs typeface="Unbounded" pitchFamily="34" charset="-120"/>
              </a:rPr>
              <a:t>Streamlit Interface</a:t>
            </a:r>
            <a:endParaRPr lang="en-US" sz="1700" dirty="0"/>
          </a:p>
        </p:txBody>
      </p:sp>
      <p:sp>
        <p:nvSpPr>
          <p:cNvPr id="19" name="Text 16"/>
          <p:cNvSpPr/>
          <p:nvPr/>
        </p:nvSpPr>
        <p:spPr>
          <a:xfrm>
            <a:off x="10749677" y="6142553"/>
            <a:ext cx="3235404" cy="1180148"/>
          </a:xfrm>
          <a:prstGeom prst="rect">
            <a:avLst/>
          </a:prstGeom>
          <a:noFill/>
          <a:ln/>
        </p:spPr>
        <p:txBody>
          <a:bodyPr wrap="square" lIns="0" tIns="0" rIns="0" bIns="0" rtlCol="0" anchor="t"/>
          <a:lstStyle/>
          <a:p>
            <a:pPr marL="0" indent="0">
              <a:lnSpc>
                <a:spcPts val="2300"/>
              </a:lnSpc>
              <a:buNone/>
            </a:pPr>
            <a:r>
              <a:rPr lang="en-US" sz="1450" dirty="0">
                <a:solidFill>
                  <a:srgbClr val="CAD6DE"/>
                </a:solidFill>
                <a:latin typeface="Cabin" pitchFamily="34" charset="0"/>
                <a:ea typeface="Cabin" pitchFamily="34" charset="-122"/>
                <a:cs typeface="Cabin" pitchFamily="34" charset="-120"/>
              </a:rPr>
              <a:t>Creating a user-friendly web interface using Streamlit enables stakeholders to interact with predictions and visualize sales trends.</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712</Words>
  <Application>Microsoft Office PowerPoint</Application>
  <PresentationFormat>Custom</PresentationFormat>
  <Paragraphs>100</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Unbounded</vt:lpstr>
      <vt:lpstr>Arial</vt:lpstr>
      <vt:lpstr>Cabin</vt:lpstr>
      <vt:lpstr>Cabin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vicky saini</cp:lastModifiedBy>
  <cp:revision>2</cp:revision>
  <dcterms:created xsi:type="dcterms:W3CDTF">2024-11-14T08:10:19Z</dcterms:created>
  <dcterms:modified xsi:type="dcterms:W3CDTF">2024-11-14T08:13:40Z</dcterms:modified>
</cp:coreProperties>
</file>